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6.xml" ContentType="application/vnd.openxmlformats-officedocument.themeOverride+xml"/>
  <Override PartName="/ppt/notesSlides/notesSlide10.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8.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9.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0.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606" r:id="rId3"/>
    <p:sldId id="702" r:id="rId4"/>
    <p:sldId id="703" r:id="rId5"/>
    <p:sldId id="595" r:id="rId6"/>
    <p:sldId id="668" r:id="rId7"/>
    <p:sldId id="559" r:id="rId8"/>
    <p:sldId id="696" r:id="rId9"/>
    <p:sldId id="618" r:id="rId10"/>
    <p:sldId id="687" r:id="rId11"/>
    <p:sldId id="700" r:id="rId12"/>
    <p:sldId id="697" r:id="rId13"/>
    <p:sldId id="704" r:id="rId14"/>
    <p:sldId id="666" r:id="rId15"/>
    <p:sldId id="5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0F"/>
    <a:srgbClr val="1B194F"/>
    <a:srgbClr val="178A34"/>
    <a:srgbClr val="D61B0C"/>
    <a:srgbClr val="000651"/>
    <a:srgbClr val="734B53"/>
    <a:srgbClr val="9EC715"/>
    <a:srgbClr val="5D2683"/>
    <a:srgbClr val="C30010"/>
    <a:srgbClr val="C115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snapToGrid="0">
      <p:cViewPr varScale="1">
        <p:scale>
          <a:sx n="83" d="100"/>
          <a:sy n="83" d="100"/>
        </p:scale>
        <p:origin x="354"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dmin\Downloads\WAPCO%20Historical%20Data%20(3).csv"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dmin\Downloads\MTNN%20Historical%20Data%20(1).csv"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8.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dmin\Downloads\DANGCEM%20Historical%20Data%20(4).csv"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omePC\Downloads\FIDELIT%20Historical%20Data.csv"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3.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15.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HomePC\Downloads\FIDELIT%20Historical%20Data.csv"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16.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17.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18.xlsx"/></Relationships>
</file>

<file path=ppt/charts/_rels/chart27.xml.rels><?xml version="1.0" encoding="UTF-8" standalone="yes"?>
<Relationships xmlns="http://schemas.openxmlformats.org/package/2006/relationships"><Relationship Id="rId3" Type="http://schemas.openxmlformats.org/officeDocument/2006/relationships/oleObject" Target="file:///C:\Users\Admin\Downloads\ZENITHB%20Historical%20Data%20(3).csv"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USER\Downloads\CUSTODIAN%20Historical%20Data.csv"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30.xml.rels><?xml version="1.0" encoding="UTF-8" standalone="yes"?>
<Relationships xmlns="http://schemas.openxmlformats.org/package/2006/relationships"><Relationship Id="rId3" Type="http://schemas.openxmlformats.org/officeDocument/2006/relationships/oleObject" Target="file:///C:\Users\Oluwaseun%20Adeniji\Downloads\CUSTODIAN%20Historical%20Data.csv"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Oluwaseun%20Adeniji\Downloads\CADBURY%20Historical%20Data%20(3).csv"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Oluwaseun%20Adeniji\Downloads\SEPLAT%20Historical%20Data.csv"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0.18</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0.5</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0.4</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4-BA1D-448C-A7A5-A1CCE0FD92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0</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0</c:v>
                </c:pt>
              </c:numCache>
            </c:numRef>
          </c:val>
          <c:extLst>
            <c:ext xmlns:c16="http://schemas.microsoft.com/office/drawing/2014/chart" uri="{C3380CC4-5D6E-409C-BE32-E72D297353CC}">
              <c16:uniqueId val="{00000003-BA1D-448C-A7A5-A1CCE0FD9259}"/>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solidFill>
            <a:srgbClr val="1E1C51"/>
          </a:solid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'WAPCO Historical Data (3)'!$B$1</c:f>
              <c:strCache>
                <c:ptCount val="1"/>
                <c:pt idx="0">
                  <c:v>Price</c:v>
                </c:pt>
              </c:strCache>
            </c:strRef>
          </c:tx>
          <c:spPr>
            <a:ln w="28575" cap="rnd">
              <a:solidFill>
                <a:srgbClr val="178A34"/>
              </a:solidFill>
              <a:round/>
            </a:ln>
            <a:effectLst/>
          </c:spPr>
          <c:marker>
            <c:symbol val="none"/>
          </c:marker>
          <c:cat>
            <c:numRef>
              <c:f>'WAPCO Historical Data (3)'!$A$2:$A$284</c:f>
              <c:numCache>
                <c:formatCode>[$-409]d\-mmm\-yy;@</c:formatCode>
                <c:ptCount val="283"/>
                <c:pt idx="0">
                  <c:v>46073</c:v>
                </c:pt>
                <c:pt idx="1">
                  <c:v>46072</c:v>
                </c:pt>
                <c:pt idx="2">
                  <c:v>46071</c:v>
                </c:pt>
                <c:pt idx="3">
                  <c:v>46070</c:v>
                </c:pt>
                <c:pt idx="4">
                  <c:v>46069</c:v>
                </c:pt>
                <c:pt idx="5">
                  <c:v>46066</c:v>
                </c:pt>
                <c:pt idx="6">
                  <c:v>46065</c:v>
                </c:pt>
                <c:pt idx="7">
                  <c:v>46064</c:v>
                </c:pt>
                <c:pt idx="8">
                  <c:v>46063</c:v>
                </c:pt>
                <c:pt idx="9">
                  <c:v>46062</c:v>
                </c:pt>
                <c:pt idx="10">
                  <c:v>46059</c:v>
                </c:pt>
                <c:pt idx="11">
                  <c:v>46058</c:v>
                </c:pt>
                <c:pt idx="12">
                  <c:v>46057</c:v>
                </c:pt>
                <c:pt idx="13">
                  <c:v>46056</c:v>
                </c:pt>
                <c:pt idx="14">
                  <c:v>46055</c:v>
                </c:pt>
                <c:pt idx="15">
                  <c:v>46052</c:v>
                </c:pt>
                <c:pt idx="16">
                  <c:v>46051</c:v>
                </c:pt>
                <c:pt idx="17">
                  <c:v>46050</c:v>
                </c:pt>
                <c:pt idx="18">
                  <c:v>46049</c:v>
                </c:pt>
                <c:pt idx="19">
                  <c:v>46048</c:v>
                </c:pt>
                <c:pt idx="20">
                  <c:v>46045</c:v>
                </c:pt>
                <c:pt idx="21">
                  <c:v>46044</c:v>
                </c:pt>
                <c:pt idx="22">
                  <c:v>46043</c:v>
                </c:pt>
                <c:pt idx="23">
                  <c:v>46042</c:v>
                </c:pt>
                <c:pt idx="24">
                  <c:v>46041</c:v>
                </c:pt>
                <c:pt idx="25">
                  <c:v>46038</c:v>
                </c:pt>
                <c:pt idx="26">
                  <c:v>46037</c:v>
                </c:pt>
                <c:pt idx="27">
                  <c:v>46036</c:v>
                </c:pt>
                <c:pt idx="28">
                  <c:v>46035</c:v>
                </c:pt>
                <c:pt idx="29">
                  <c:v>46034</c:v>
                </c:pt>
                <c:pt idx="30">
                  <c:v>46031</c:v>
                </c:pt>
                <c:pt idx="31">
                  <c:v>46030</c:v>
                </c:pt>
                <c:pt idx="32">
                  <c:v>46029</c:v>
                </c:pt>
                <c:pt idx="33">
                  <c:v>46028</c:v>
                </c:pt>
                <c:pt idx="34">
                  <c:v>46027</c:v>
                </c:pt>
                <c:pt idx="35">
                  <c:v>46024</c:v>
                </c:pt>
                <c:pt idx="36">
                  <c:v>46022</c:v>
                </c:pt>
                <c:pt idx="37">
                  <c:v>46021</c:v>
                </c:pt>
                <c:pt idx="38">
                  <c:v>46020</c:v>
                </c:pt>
                <c:pt idx="39">
                  <c:v>46015</c:v>
                </c:pt>
                <c:pt idx="40">
                  <c:v>46014</c:v>
                </c:pt>
                <c:pt idx="41">
                  <c:v>46013</c:v>
                </c:pt>
                <c:pt idx="42">
                  <c:v>46010</c:v>
                </c:pt>
                <c:pt idx="43">
                  <c:v>46009</c:v>
                </c:pt>
                <c:pt idx="44">
                  <c:v>46008</c:v>
                </c:pt>
                <c:pt idx="45">
                  <c:v>46007</c:v>
                </c:pt>
                <c:pt idx="46">
                  <c:v>46006</c:v>
                </c:pt>
                <c:pt idx="47">
                  <c:v>46003</c:v>
                </c:pt>
                <c:pt idx="48">
                  <c:v>46002</c:v>
                </c:pt>
                <c:pt idx="49">
                  <c:v>46001</c:v>
                </c:pt>
                <c:pt idx="50">
                  <c:v>46000</c:v>
                </c:pt>
                <c:pt idx="51">
                  <c:v>45999</c:v>
                </c:pt>
                <c:pt idx="52">
                  <c:v>45996</c:v>
                </c:pt>
                <c:pt idx="53">
                  <c:v>45995</c:v>
                </c:pt>
                <c:pt idx="54">
                  <c:v>45994</c:v>
                </c:pt>
                <c:pt idx="55">
                  <c:v>45993</c:v>
                </c:pt>
                <c:pt idx="56">
                  <c:v>45992</c:v>
                </c:pt>
                <c:pt idx="57">
                  <c:v>45989</c:v>
                </c:pt>
                <c:pt idx="58">
                  <c:v>45988</c:v>
                </c:pt>
                <c:pt idx="59">
                  <c:v>45987</c:v>
                </c:pt>
                <c:pt idx="60">
                  <c:v>45986</c:v>
                </c:pt>
                <c:pt idx="61">
                  <c:v>45985</c:v>
                </c:pt>
                <c:pt idx="62">
                  <c:v>45982</c:v>
                </c:pt>
                <c:pt idx="63">
                  <c:v>45981</c:v>
                </c:pt>
                <c:pt idx="64">
                  <c:v>45980</c:v>
                </c:pt>
                <c:pt idx="65">
                  <c:v>45979</c:v>
                </c:pt>
                <c:pt idx="66">
                  <c:v>45978</c:v>
                </c:pt>
                <c:pt idx="67">
                  <c:v>45975</c:v>
                </c:pt>
                <c:pt idx="68">
                  <c:v>45974</c:v>
                </c:pt>
                <c:pt idx="69">
                  <c:v>45973</c:v>
                </c:pt>
                <c:pt idx="70">
                  <c:v>45972</c:v>
                </c:pt>
                <c:pt idx="71">
                  <c:v>45971</c:v>
                </c:pt>
                <c:pt idx="72">
                  <c:v>45968</c:v>
                </c:pt>
                <c:pt idx="73">
                  <c:v>45967</c:v>
                </c:pt>
                <c:pt idx="74">
                  <c:v>45966</c:v>
                </c:pt>
                <c:pt idx="75">
                  <c:v>45965</c:v>
                </c:pt>
                <c:pt idx="76">
                  <c:v>45964</c:v>
                </c:pt>
                <c:pt idx="77">
                  <c:v>45961</c:v>
                </c:pt>
                <c:pt idx="78">
                  <c:v>45960</c:v>
                </c:pt>
                <c:pt idx="79">
                  <c:v>45959</c:v>
                </c:pt>
                <c:pt idx="80">
                  <c:v>45958</c:v>
                </c:pt>
                <c:pt idx="81">
                  <c:v>45957</c:v>
                </c:pt>
                <c:pt idx="82">
                  <c:v>45954</c:v>
                </c:pt>
                <c:pt idx="83">
                  <c:v>45953</c:v>
                </c:pt>
                <c:pt idx="84">
                  <c:v>45952</c:v>
                </c:pt>
                <c:pt idx="85">
                  <c:v>45951</c:v>
                </c:pt>
                <c:pt idx="86">
                  <c:v>45950</c:v>
                </c:pt>
                <c:pt idx="87">
                  <c:v>45947</c:v>
                </c:pt>
                <c:pt idx="88">
                  <c:v>45946</c:v>
                </c:pt>
                <c:pt idx="89">
                  <c:v>45945</c:v>
                </c:pt>
                <c:pt idx="90">
                  <c:v>45944</c:v>
                </c:pt>
                <c:pt idx="91">
                  <c:v>45943</c:v>
                </c:pt>
                <c:pt idx="92">
                  <c:v>45940</c:v>
                </c:pt>
                <c:pt idx="93">
                  <c:v>45939</c:v>
                </c:pt>
                <c:pt idx="94">
                  <c:v>45938</c:v>
                </c:pt>
                <c:pt idx="95">
                  <c:v>45937</c:v>
                </c:pt>
                <c:pt idx="96">
                  <c:v>45936</c:v>
                </c:pt>
                <c:pt idx="97">
                  <c:v>45933</c:v>
                </c:pt>
                <c:pt idx="98">
                  <c:v>45932</c:v>
                </c:pt>
                <c:pt idx="99">
                  <c:v>45930</c:v>
                </c:pt>
                <c:pt idx="100">
                  <c:v>45929</c:v>
                </c:pt>
                <c:pt idx="101">
                  <c:v>45926</c:v>
                </c:pt>
                <c:pt idx="102">
                  <c:v>45925</c:v>
                </c:pt>
                <c:pt idx="103">
                  <c:v>45924</c:v>
                </c:pt>
                <c:pt idx="104">
                  <c:v>45923</c:v>
                </c:pt>
                <c:pt idx="105">
                  <c:v>45922</c:v>
                </c:pt>
                <c:pt idx="106">
                  <c:v>45919</c:v>
                </c:pt>
                <c:pt idx="107">
                  <c:v>45918</c:v>
                </c:pt>
                <c:pt idx="108">
                  <c:v>45917</c:v>
                </c:pt>
                <c:pt idx="109">
                  <c:v>45916</c:v>
                </c:pt>
                <c:pt idx="110">
                  <c:v>45915</c:v>
                </c:pt>
                <c:pt idx="111">
                  <c:v>45912</c:v>
                </c:pt>
                <c:pt idx="112">
                  <c:v>45911</c:v>
                </c:pt>
                <c:pt idx="113">
                  <c:v>45910</c:v>
                </c:pt>
                <c:pt idx="114">
                  <c:v>45909</c:v>
                </c:pt>
                <c:pt idx="115">
                  <c:v>45908</c:v>
                </c:pt>
                <c:pt idx="116">
                  <c:v>45904</c:v>
                </c:pt>
                <c:pt idx="117">
                  <c:v>45903</c:v>
                </c:pt>
                <c:pt idx="118">
                  <c:v>45902</c:v>
                </c:pt>
                <c:pt idx="119">
                  <c:v>45901</c:v>
                </c:pt>
                <c:pt idx="120">
                  <c:v>45898</c:v>
                </c:pt>
                <c:pt idx="121">
                  <c:v>45897</c:v>
                </c:pt>
                <c:pt idx="122">
                  <c:v>45896</c:v>
                </c:pt>
                <c:pt idx="123">
                  <c:v>45895</c:v>
                </c:pt>
                <c:pt idx="124">
                  <c:v>45894</c:v>
                </c:pt>
                <c:pt idx="125">
                  <c:v>45891</c:v>
                </c:pt>
                <c:pt idx="126">
                  <c:v>45890</c:v>
                </c:pt>
                <c:pt idx="127">
                  <c:v>45889</c:v>
                </c:pt>
                <c:pt idx="128">
                  <c:v>45888</c:v>
                </c:pt>
                <c:pt idx="129">
                  <c:v>45887</c:v>
                </c:pt>
                <c:pt idx="130">
                  <c:v>45884</c:v>
                </c:pt>
                <c:pt idx="131">
                  <c:v>45883</c:v>
                </c:pt>
                <c:pt idx="132">
                  <c:v>45882</c:v>
                </c:pt>
                <c:pt idx="133">
                  <c:v>45881</c:v>
                </c:pt>
                <c:pt idx="134">
                  <c:v>45880</c:v>
                </c:pt>
                <c:pt idx="135">
                  <c:v>45877</c:v>
                </c:pt>
                <c:pt idx="136">
                  <c:v>45876</c:v>
                </c:pt>
                <c:pt idx="137">
                  <c:v>45875</c:v>
                </c:pt>
                <c:pt idx="138">
                  <c:v>45874</c:v>
                </c:pt>
                <c:pt idx="139">
                  <c:v>45873</c:v>
                </c:pt>
                <c:pt idx="140">
                  <c:v>45870</c:v>
                </c:pt>
                <c:pt idx="141">
                  <c:v>45869</c:v>
                </c:pt>
                <c:pt idx="142">
                  <c:v>45868</c:v>
                </c:pt>
                <c:pt idx="143">
                  <c:v>45867</c:v>
                </c:pt>
                <c:pt idx="144">
                  <c:v>45866</c:v>
                </c:pt>
                <c:pt idx="145">
                  <c:v>45863</c:v>
                </c:pt>
                <c:pt idx="146">
                  <c:v>45862</c:v>
                </c:pt>
                <c:pt idx="147">
                  <c:v>45861</c:v>
                </c:pt>
                <c:pt idx="148">
                  <c:v>45860</c:v>
                </c:pt>
                <c:pt idx="149">
                  <c:v>45859</c:v>
                </c:pt>
                <c:pt idx="150">
                  <c:v>45856</c:v>
                </c:pt>
                <c:pt idx="151">
                  <c:v>45855</c:v>
                </c:pt>
                <c:pt idx="152">
                  <c:v>45854</c:v>
                </c:pt>
                <c:pt idx="153">
                  <c:v>45852</c:v>
                </c:pt>
                <c:pt idx="154">
                  <c:v>45849</c:v>
                </c:pt>
                <c:pt idx="155">
                  <c:v>45848</c:v>
                </c:pt>
                <c:pt idx="156">
                  <c:v>45847</c:v>
                </c:pt>
                <c:pt idx="157">
                  <c:v>45846</c:v>
                </c:pt>
                <c:pt idx="158">
                  <c:v>45845</c:v>
                </c:pt>
                <c:pt idx="159">
                  <c:v>45842</c:v>
                </c:pt>
                <c:pt idx="160">
                  <c:v>45841</c:v>
                </c:pt>
                <c:pt idx="161">
                  <c:v>45840</c:v>
                </c:pt>
                <c:pt idx="162">
                  <c:v>45839</c:v>
                </c:pt>
                <c:pt idx="163">
                  <c:v>45838</c:v>
                </c:pt>
                <c:pt idx="164">
                  <c:v>45835</c:v>
                </c:pt>
                <c:pt idx="165">
                  <c:v>45834</c:v>
                </c:pt>
                <c:pt idx="166">
                  <c:v>45833</c:v>
                </c:pt>
                <c:pt idx="167">
                  <c:v>45832</c:v>
                </c:pt>
                <c:pt idx="168">
                  <c:v>45831</c:v>
                </c:pt>
                <c:pt idx="169">
                  <c:v>45828</c:v>
                </c:pt>
                <c:pt idx="170">
                  <c:v>45827</c:v>
                </c:pt>
                <c:pt idx="171">
                  <c:v>45826</c:v>
                </c:pt>
                <c:pt idx="172">
                  <c:v>45825</c:v>
                </c:pt>
                <c:pt idx="173">
                  <c:v>45824</c:v>
                </c:pt>
                <c:pt idx="174">
                  <c:v>45821</c:v>
                </c:pt>
                <c:pt idx="175">
                  <c:v>45819</c:v>
                </c:pt>
                <c:pt idx="176">
                  <c:v>45818</c:v>
                </c:pt>
                <c:pt idx="177">
                  <c:v>45813</c:v>
                </c:pt>
                <c:pt idx="178">
                  <c:v>45812</c:v>
                </c:pt>
                <c:pt idx="179">
                  <c:v>45811</c:v>
                </c:pt>
                <c:pt idx="180">
                  <c:v>45810</c:v>
                </c:pt>
                <c:pt idx="181">
                  <c:v>45807</c:v>
                </c:pt>
                <c:pt idx="182">
                  <c:v>45806</c:v>
                </c:pt>
                <c:pt idx="183">
                  <c:v>45805</c:v>
                </c:pt>
                <c:pt idx="184">
                  <c:v>45804</c:v>
                </c:pt>
                <c:pt idx="185">
                  <c:v>45803</c:v>
                </c:pt>
                <c:pt idx="186">
                  <c:v>45800</c:v>
                </c:pt>
                <c:pt idx="187">
                  <c:v>45799</c:v>
                </c:pt>
                <c:pt idx="188">
                  <c:v>45798</c:v>
                </c:pt>
                <c:pt idx="189">
                  <c:v>45797</c:v>
                </c:pt>
                <c:pt idx="190">
                  <c:v>45796</c:v>
                </c:pt>
                <c:pt idx="191">
                  <c:v>45793</c:v>
                </c:pt>
                <c:pt idx="192">
                  <c:v>45792</c:v>
                </c:pt>
                <c:pt idx="193">
                  <c:v>45791</c:v>
                </c:pt>
                <c:pt idx="194">
                  <c:v>45790</c:v>
                </c:pt>
                <c:pt idx="195">
                  <c:v>45789</c:v>
                </c:pt>
                <c:pt idx="196">
                  <c:v>45786</c:v>
                </c:pt>
                <c:pt idx="197">
                  <c:v>45785</c:v>
                </c:pt>
                <c:pt idx="198">
                  <c:v>45784</c:v>
                </c:pt>
                <c:pt idx="199">
                  <c:v>45783</c:v>
                </c:pt>
                <c:pt idx="200">
                  <c:v>45782</c:v>
                </c:pt>
                <c:pt idx="201">
                  <c:v>45779</c:v>
                </c:pt>
                <c:pt idx="202">
                  <c:v>45777</c:v>
                </c:pt>
                <c:pt idx="203">
                  <c:v>45776</c:v>
                </c:pt>
                <c:pt idx="204">
                  <c:v>45775</c:v>
                </c:pt>
                <c:pt idx="205">
                  <c:v>45772</c:v>
                </c:pt>
                <c:pt idx="206">
                  <c:v>45771</c:v>
                </c:pt>
                <c:pt idx="207">
                  <c:v>45770</c:v>
                </c:pt>
                <c:pt idx="208">
                  <c:v>45769</c:v>
                </c:pt>
                <c:pt idx="209">
                  <c:v>45764</c:v>
                </c:pt>
                <c:pt idx="210">
                  <c:v>45763</c:v>
                </c:pt>
                <c:pt idx="211">
                  <c:v>45762</c:v>
                </c:pt>
                <c:pt idx="212">
                  <c:v>45761</c:v>
                </c:pt>
                <c:pt idx="213">
                  <c:v>45758</c:v>
                </c:pt>
                <c:pt idx="214">
                  <c:v>45757</c:v>
                </c:pt>
                <c:pt idx="215">
                  <c:v>45756</c:v>
                </c:pt>
                <c:pt idx="216">
                  <c:v>45755</c:v>
                </c:pt>
                <c:pt idx="217">
                  <c:v>45754</c:v>
                </c:pt>
                <c:pt idx="218">
                  <c:v>45751</c:v>
                </c:pt>
                <c:pt idx="219">
                  <c:v>45750</c:v>
                </c:pt>
                <c:pt idx="220">
                  <c:v>45749</c:v>
                </c:pt>
                <c:pt idx="221">
                  <c:v>45744</c:v>
                </c:pt>
                <c:pt idx="222">
                  <c:v>45743</c:v>
                </c:pt>
                <c:pt idx="223">
                  <c:v>45742</c:v>
                </c:pt>
                <c:pt idx="224">
                  <c:v>45741</c:v>
                </c:pt>
                <c:pt idx="225">
                  <c:v>45740</c:v>
                </c:pt>
                <c:pt idx="226">
                  <c:v>45737</c:v>
                </c:pt>
                <c:pt idx="227">
                  <c:v>45736</c:v>
                </c:pt>
                <c:pt idx="228">
                  <c:v>45735</c:v>
                </c:pt>
                <c:pt idx="229">
                  <c:v>45734</c:v>
                </c:pt>
                <c:pt idx="230">
                  <c:v>45733</c:v>
                </c:pt>
                <c:pt idx="231">
                  <c:v>45730</c:v>
                </c:pt>
                <c:pt idx="232">
                  <c:v>45729</c:v>
                </c:pt>
                <c:pt idx="233">
                  <c:v>45728</c:v>
                </c:pt>
                <c:pt idx="234">
                  <c:v>45727</c:v>
                </c:pt>
                <c:pt idx="235">
                  <c:v>45726</c:v>
                </c:pt>
                <c:pt idx="236">
                  <c:v>45723</c:v>
                </c:pt>
                <c:pt idx="237">
                  <c:v>45722</c:v>
                </c:pt>
                <c:pt idx="238">
                  <c:v>45721</c:v>
                </c:pt>
                <c:pt idx="239">
                  <c:v>45720</c:v>
                </c:pt>
                <c:pt idx="240">
                  <c:v>45719</c:v>
                </c:pt>
                <c:pt idx="241">
                  <c:v>45716</c:v>
                </c:pt>
                <c:pt idx="242">
                  <c:v>45715</c:v>
                </c:pt>
                <c:pt idx="243">
                  <c:v>45714</c:v>
                </c:pt>
                <c:pt idx="244">
                  <c:v>45713</c:v>
                </c:pt>
                <c:pt idx="245">
                  <c:v>45712</c:v>
                </c:pt>
                <c:pt idx="246">
                  <c:v>45709</c:v>
                </c:pt>
                <c:pt idx="247">
                  <c:v>45708</c:v>
                </c:pt>
                <c:pt idx="248">
                  <c:v>45707</c:v>
                </c:pt>
                <c:pt idx="249">
                  <c:v>45706</c:v>
                </c:pt>
                <c:pt idx="250">
                  <c:v>45705</c:v>
                </c:pt>
                <c:pt idx="251">
                  <c:v>45702</c:v>
                </c:pt>
                <c:pt idx="252">
                  <c:v>45701</c:v>
                </c:pt>
                <c:pt idx="253">
                  <c:v>45700</c:v>
                </c:pt>
                <c:pt idx="254">
                  <c:v>45699</c:v>
                </c:pt>
                <c:pt idx="255">
                  <c:v>45698</c:v>
                </c:pt>
                <c:pt idx="256">
                  <c:v>45695</c:v>
                </c:pt>
                <c:pt idx="257">
                  <c:v>45694</c:v>
                </c:pt>
                <c:pt idx="258">
                  <c:v>45693</c:v>
                </c:pt>
                <c:pt idx="259">
                  <c:v>45692</c:v>
                </c:pt>
                <c:pt idx="260">
                  <c:v>45691</c:v>
                </c:pt>
                <c:pt idx="261">
                  <c:v>45688</c:v>
                </c:pt>
                <c:pt idx="262">
                  <c:v>45687</c:v>
                </c:pt>
                <c:pt idx="263">
                  <c:v>45686</c:v>
                </c:pt>
                <c:pt idx="264">
                  <c:v>45685</c:v>
                </c:pt>
                <c:pt idx="265">
                  <c:v>45684</c:v>
                </c:pt>
                <c:pt idx="266">
                  <c:v>45681</c:v>
                </c:pt>
                <c:pt idx="267">
                  <c:v>45680</c:v>
                </c:pt>
                <c:pt idx="268">
                  <c:v>45679</c:v>
                </c:pt>
                <c:pt idx="269">
                  <c:v>45678</c:v>
                </c:pt>
                <c:pt idx="270">
                  <c:v>45677</c:v>
                </c:pt>
                <c:pt idx="271">
                  <c:v>45674</c:v>
                </c:pt>
                <c:pt idx="272">
                  <c:v>45673</c:v>
                </c:pt>
                <c:pt idx="273">
                  <c:v>45672</c:v>
                </c:pt>
                <c:pt idx="274">
                  <c:v>45671</c:v>
                </c:pt>
                <c:pt idx="275">
                  <c:v>45670</c:v>
                </c:pt>
                <c:pt idx="276">
                  <c:v>45667</c:v>
                </c:pt>
                <c:pt idx="277">
                  <c:v>45666</c:v>
                </c:pt>
                <c:pt idx="278">
                  <c:v>45665</c:v>
                </c:pt>
                <c:pt idx="279">
                  <c:v>45664</c:v>
                </c:pt>
                <c:pt idx="280">
                  <c:v>45663</c:v>
                </c:pt>
                <c:pt idx="281">
                  <c:v>45660</c:v>
                </c:pt>
                <c:pt idx="282">
                  <c:v>45659</c:v>
                </c:pt>
              </c:numCache>
            </c:numRef>
          </c:cat>
          <c:val>
            <c:numRef>
              <c:f>'WAPCO Historical Data (3)'!$B$2:$B$284</c:f>
              <c:numCache>
                <c:formatCode>General</c:formatCode>
                <c:ptCount val="283"/>
                <c:pt idx="0">
                  <c:v>210</c:v>
                </c:pt>
                <c:pt idx="1">
                  <c:v>194</c:v>
                </c:pt>
                <c:pt idx="2">
                  <c:v>190</c:v>
                </c:pt>
                <c:pt idx="3">
                  <c:v>190</c:v>
                </c:pt>
                <c:pt idx="4">
                  <c:v>198</c:v>
                </c:pt>
                <c:pt idx="5">
                  <c:v>188.5</c:v>
                </c:pt>
                <c:pt idx="6">
                  <c:v>183</c:v>
                </c:pt>
                <c:pt idx="7">
                  <c:v>186</c:v>
                </c:pt>
                <c:pt idx="8">
                  <c:v>186.8</c:v>
                </c:pt>
                <c:pt idx="9">
                  <c:v>169.9</c:v>
                </c:pt>
                <c:pt idx="10">
                  <c:v>167</c:v>
                </c:pt>
                <c:pt idx="11">
                  <c:v>165</c:v>
                </c:pt>
                <c:pt idx="12">
                  <c:v>165</c:v>
                </c:pt>
                <c:pt idx="13">
                  <c:v>157</c:v>
                </c:pt>
                <c:pt idx="14">
                  <c:v>157</c:v>
                </c:pt>
                <c:pt idx="15">
                  <c:v>157</c:v>
                </c:pt>
                <c:pt idx="16">
                  <c:v>157</c:v>
                </c:pt>
                <c:pt idx="17">
                  <c:v>157</c:v>
                </c:pt>
                <c:pt idx="18">
                  <c:v>157</c:v>
                </c:pt>
                <c:pt idx="19">
                  <c:v>156</c:v>
                </c:pt>
                <c:pt idx="20">
                  <c:v>156</c:v>
                </c:pt>
                <c:pt idx="21">
                  <c:v>150</c:v>
                </c:pt>
                <c:pt idx="22">
                  <c:v>158</c:v>
                </c:pt>
                <c:pt idx="23">
                  <c:v>157.1</c:v>
                </c:pt>
                <c:pt idx="24">
                  <c:v>157.1</c:v>
                </c:pt>
                <c:pt idx="25">
                  <c:v>157.1</c:v>
                </c:pt>
                <c:pt idx="26">
                  <c:v>160</c:v>
                </c:pt>
                <c:pt idx="27">
                  <c:v>160</c:v>
                </c:pt>
                <c:pt idx="28">
                  <c:v>160</c:v>
                </c:pt>
                <c:pt idx="29">
                  <c:v>159</c:v>
                </c:pt>
                <c:pt idx="30">
                  <c:v>150</c:v>
                </c:pt>
                <c:pt idx="31">
                  <c:v>147</c:v>
                </c:pt>
                <c:pt idx="32">
                  <c:v>146</c:v>
                </c:pt>
                <c:pt idx="33">
                  <c:v>140.5</c:v>
                </c:pt>
                <c:pt idx="34">
                  <c:v>135</c:v>
                </c:pt>
                <c:pt idx="35">
                  <c:v>134.5</c:v>
                </c:pt>
                <c:pt idx="36">
                  <c:v>134.5</c:v>
                </c:pt>
                <c:pt idx="37">
                  <c:v>136</c:v>
                </c:pt>
                <c:pt idx="38">
                  <c:v>136</c:v>
                </c:pt>
                <c:pt idx="39">
                  <c:v>134</c:v>
                </c:pt>
                <c:pt idx="40">
                  <c:v>135</c:v>
                </c:pt>
                <c:pt idx="41">
                  <c:v>133</c:v>
                </c:pt>
                <c:pt idx="42">
                  <c:v>133</c:v>
                </c:pt>
                <c:pt idx="43">
                  <c:v>133</c:v>
                </c:pt>
                <c:pt idx="44">
                  <c:v>133</c:v>
                </c:pt>
                <c:pt idx="45">
                  <c:v>139.1</c:v>
                </c:pt>
                <c:pt idx="46">
                  <c:v>140</c:v>
                </c:pt>
                <c:pt idx="47">
                  <c:v>140</c:v>
                </c:pt>
                <c:pt idx="48">
                  <c:v>140</c:v>
                </c:pt>
                <c:pt idx="49">
                  <c:v>140</c:v>
                </c:pt>
                <c:pt idx="50">
                  <c:v>140</c:v>
                </c:pt>
                <c:pt idx="51">
                  <c:v>140.5</c:v>
                </c:pt>
                <c:pt idx="52">
                  <c:v>138</c:v>
                </c:pt>
                <c:pt idx="53">
                  <c:v>138</c:v>
                </c:pt>
                <c:pt idx="54">
                  <c:v>133.4</c:v>
                </c:pt>
                <c:pt idx="55">
                  <c:v>133.4</c:v>
                </c:pt>
                <c:pt idx="56">
                  <c:v>133.4</c:v>
                </c:pt>
                <c:pt idx="57">
                  <c:v>134</c:v>
                </c:pt>
                <c:pt idx="58">
                  <c:v>132.80000000000001</c:v>
                </c:pt>
                <c:pt idx="59">
                  <c:v>133</c:v>
                </c:pt>
                <c:pt idx="60">
                  <c:v>134</c:v>
                </c:pt>
                <c:pt idx="61">
                  <c:v>134</c:v>
                </c:pt>
                <c:pt idx="62">
                  <c:v>134</c:v>
                </c:pt>
                <c:pt idx="63">
                  <c:v>134</c:v>
                </c:pt>
                <c:pt idx="64">
                  <c:v>134</c:v>
                </c:pt>
                <c:pt idx="65">
                  <c:v>134</c:v>
                </c:pt>
                <c:pt idx="66">
                  <c:v>134</c:v>
                </c:pt>
                <c:pt idx="67">
                  <c:v>134</c:v>
                </c:pt>
                <c:pt idx="68">
                  <c:v>134</c:v>
                </c:pt>
                <c:pt idx="69">
                  <c:v>134.94999999999999</c:v>
                </c:pt>
                <c:pt idx="70">
                  <c:v>131</c:v>
                </c:pt>
                <c:pt idx="71">
                  <c:v>131</c:v>
                </c:pt>
                <c:pt idx="72">
                  <c:v>131</c:v>
                </c:pt>
                <c:pt idx="73">
                  <c:v>132</c:v>
                </c:pt>
                <c:pt idx="74">
                  <c:v>130</c:v>
                </c:pt>
                <c:pt idx="75">
                  <c:v>140</c:v>
                </c:pt>
                <c:pt idx="76">
                  <c:v>140</c:v>
                </c:pt>
                <c:pt idx="77">
                  <c:v>140</c:v>
                </c:pt>
                <c:pt idx="78">
                  <c:v>140</c:v>
                </c:pt>
                <c:pt idx="79">
                  <c:v>142.5</c:v>
                </c:pt>
                <c:pt idx="80">
                  <c:v>142.5</c:v>
                </c:pt>
                <c:pt idx="81">
                  <c:v>145</c:v>
                </c:pt>
                <c:pt idx="82">
                  <c:v>145</c:v>
                </c:pt>
                <c:pt idx="83">
                  <c:v>150.44999999999999</c:v>
                </c:pt>
                <c:pt idx="84">
                  <c:v>138.5</c:v>
                </c:pt>
                <c:pt idx="85">
                  <c:v>137.5</c:v>
                </c:pt>
                <c:pt idx="86">
                  <c:v>136</c:v>
                </c:pt>
                <c:pt idx="87">
                  <c:v>135.5</c:v>
                </c:pt>
                <c:pt idx="88">
                  <c:v>133</c:v>
                </c:pt>
                <c:pt idx="89">
                  <c:v>130</c:v>
                </c:pt>
                <c:pt idx="90">
                  <c:v>129.30000000000001</c:v>
                </c:pt>
                <c:pt idx="91">
                  <c:v>129</c:v>
                </c:pt>
                <c:pt idx="92">
                  <c:v>129.94999999999999</c:v>
                </c:pt>
                <c:pt idx="93">
                  <c:v>129.65</c:v>
                </c:pt>
                <c:pt idx="94">
                  <c:v>128.75</c:v>
                </c:pt>
                <c:pt idx="95">
                  <c:v>129</c:v>
                </c:pt>
                <c:pt idx="96">
                  <c:v>126.5</c:v>
                </c:pt>
                <c:pt idx="97">
                  <c:v>126.5</c:v>
                </c:pt>
                <c:pt idx="98">
                  <c:v>125</c:v>
                </c:pt>
                <c:pt idx="99">
                  <c:v>125.1</c:v>
                </c:pt>
                <c:pt idx="100">
                  <c:v>126.05</c:v>
                </c:pt>
                <c:pt idx="101">
                  <c:v>130</c:v>
                </c:pt>
                <c:pt idx="102">
                  <c:v>122.1</c:v>
                </c:pt>
                <c:pt idx="103">
                  <c:v>122.1</c:v>
                </c:pt>
                <c:pt idx="104">
                  <c:v>120</c:v>
                </c:pt>
                <c:pt idx="105">
                  <c:v>125</c:v>
                </c:pt>
                <c:pt idx="106">
                  <c:v>125</c:v>
                </c:pt>
                <c:pt idx="107">
                  <c:v>125</c:v>
                </c:pt>
                <c:pt idx="108">
                  <c:v>125</c:v>
                </c:pt>
                <c:pt idx="109">
                  <c:v>128</c:v>
                </c:pt>
                <c:pt idx="110">
                  <c:v>128</c:v>
                </c:pt>
                <c:pt idx="111">
                  <c:v>128</c:v>
                </c:pt>
                <c:pt idx="112">
                  <c:v>128</c:v>
                </c:pt>
                <c:pt idx="113">
                  <c:v>128</c:v>
                </c:pt>
                <c:pt idx="114">
                  <c:v>119.95</c:v>
                </c:pt>
                <c:pt idx="115">
                  <c:v>113</c:v>
                </c:pt>
                <c:pt idx="116">
                  <c:v>113</c:v>
                </c:pt>
                <c:pt idx="117">
                  <c:v>113</c:v>
                </c:pt>
                <c:pt idx="118">
                  <c:v>110.85</c:v>
                </c:pt>
                <c:pt idx="119">
                  <c:v>123</c:v>
                </c:pt>
                <c:pt idx="120">
                  <c:v>130</c:v>
                </c:pt>
                <c:pt idx="121">
                  <c:v>130</c:v>
                </c:pt>
                <c:pt idx="122">
                  <c:v>134</c:v>
                </c:pt>
                <c:pt idx="123">
                  <c:v>134</c:v>
                </c:pt>
                <c:pt idx="124">
                  <c:v>134.55000000000001</c:v>
                </c:pt>
                <c:pt idx="125">
                  <c:v>134.55000000000001</c:v>
                </c:pt>
                <c:pt idx="126">
                  <c:v>137.05000000000001</c:v>
                </c:pt>
                <c:pt idx="127">
                  <c:v>137.05000000000001</c:v>
                </c:pt>
                <c:pt idx="128">
                  <c:v>137.05000000000001</c:v>
                </c:pt>
                <c:pt idx="129">
                  <c:v>137</c:v>
                </c:pt>
                <c:pt idx="130">
                  <c:v>138</c:v>
                </c:pt>
                <c:pt idx="131">
                  <c:v>138</c:v>
                </c:pt>
                <c:pt idx="132">
                  <c:v>137</c:v>
                </c:pt>
                <c:pt idx="133">
                  <c:v>140</c:v>
                </c:pt>
                <c:pt idx="134">
                  <c:v>132</c:v>
                </c:pt>
                <c:pt idx="135">
                  <c:v>145.5</c:v>
                </c:pt>
                <c:pt idx="136">
                  <c:v>146.5</c:v>
                </c:pt>
                <c:pt idx="137">
                  <c:v>146.5</c:v>
                </c:pt>
                <c:pt idx="138">
                  <c:v>146.5</c:v>
                </c:pt>
                <c:pt idx="139">
                  <c:v>149</c:v>
                </c:pt>
                <c:pt idx="140">
                  <c:v>149</c:v>
                </c:pt>
                <c:pt idx="141">
                  <c:v>149</c:v>
                </c:pt>
                <c:pt idx="142">
                  <c:v>151</c:v>
                </c:pt>
                <c:pt idx="143">
                  <c:v>140.30000000000001</c:v>
                </c:pt>
                <c:pt idx="144">
                  <c:v>129</c:v>
                </c:pt>
                <c:pt idx="145">
                  <c:v>125.05</c:v>
                </c:pt>
                <c:pt idx="146">
                  <c:v>122.5</c:v>
                </c:pt>
                <c:pt idx="147">
                  <c:v>120.55</c:v>
                </c:pt>
                <c:pt idx="148">
                  <c:v>126</c:v>
                </c:pt>
                <c:pt idx="149">
                  <c:v>116</c:v>
                </c:pt>
                <c:pt idx="150">
                  <c:v>114</c:v>
                </c:pt>
                <c:pt idx="151">
                  <c:v>114</c:v>
                </c:pt>
                <c:pt idx="152">
                  <c:v>107</c:v>
                </c:pt>
                <c:pt idx="153">
                  <c:v>106</c:v>
                </c:pt>
                <c:pt idx="154">
                  <c:v>106</c:v>
                </c:pt>
                <c:pt idx="155">
                  <c:v>99</c:v>
                </c:pt>
                <c:pt idx="156">
                  <c:v>98</c:v>
                </c:pt>
                <c:pt idx="157">
                  <c:v>92.5</c:v>
                </c:pt>
                <c:pt idx="158">
                  <c:v>92.5</c:v>
                </c:pt>
                <c:pt idx="159">
                  <c:v>92.5</c:v>
                </c:pt>
                <c:pt idx="160">
                  <c:v>92</c:v>
                </c:pt>
                <c:pt idx="161">
                  <c:v>90.15</c:v>
                </c:pt>
                <c:pt idx="162">
                  <c:v>87.5</c:v>
                </c:pt>
                <c:pt idx="163">
                  <c:v>87.2</c:v>
                </c:pt>
                <c:pt idx="164">
                  <c:v>89.9</c:v>
                </c:pt>
                <c:pt idx="165">
                  <c:v>89.9</c:v>
                </c:pt>
                <c:pt idx="166">
                  <c:v>90</c:v>
                </c:pt>
                <c:pt idx="167">
                  <c:v>93.85</c:v>
                </c:pt>
                <c:pt idx="168">
                  <c:v>86</c:v>
                </c:pt>
                <c:pt idx="169">
                  <c:v>86</c:v>
                </c:pt>
                <c:pt idx="170">
                  <c:v>86</c:v>
                </c:pt>
                <c:pt idx="171">
                  <c:v>86</c:v>
                </c:pt>
                <c:pt idx="172">
                  <c:v>86.95</c:v>
                </c:pt>
                <c:pt idx="173">
                  <c:v>86</c:v>
                </c:pt>
                <c:pt idx="174">
                  <c:v>86</c:v>
                </c:pt>
                <c:pt idx="175">
                  <c:v>86</c:v>
                </c:pt>
                <c:pt idx="176">
                  <c:v>86</c:v>
                </c:pt>
                <c:pt idx="177">
                  <c:v>86</c:v>
                </c:pt>
                <c:pt idx="178">
                  <c:v>84.6</c:v>
                </c:pt>
                <c:pt idx="179">
                  <c:v>84.65</c:v>
                </c:pt>
                <c:pt idx="180">
                  <c:v>85.25</c:v>
                </c:pt>
                <c:pt idx="181">
                  <c:v>85.25</c:v>
                </c:pt>
                <c:pt idx="182">
                  <c:v>85.25</c:v>
                </c:pt>
                <c:pt idx="183">
                  <c:v>85.25</c:v>
                </c:pt>
                <c:pt idx="184">
                  <c:v>84.95</c:v>
                </c:pt>
                <c:pt idx="185">
                  <c:v>82.4</c:v>
                </c:pt>
                <c:pt idx="186">
                  <c:v>82.4</c:v>
                </c:pt>
                <c:pt idx="187">
                  <c:v>79</c:v>
                </c:pt>
                <c:pt idx="188">
                  <c:v>79</c:v>
                </c:pt>
                <c:pt idx="189">
                  <c:v>79.75</c:v>
                </c:pt>
                <c:pt idx="190">
                  <c:v>79.75</c:v>
                </c:pt>
                <c:pt idx="191">
                  <c:v>79.75</c:v>
                </c:pt>
                <c:pt idx="192">
                  <c:v>78.25</c:v>
                </c:pt>
                <c:pt idx="193">
                  <c:v>78</c:v>
                </c:pt>
                <c:pt idx="194">
                  <c:v>77.95</c:v>
                </c:pt>
                <c:pt idx="195">
                  <c:v>77.95</c:v>
                </c:pt>
                <c:pt idx="196">
                  <c:v>81.95</c:v>
                </c:pt>
                <c:pt idx="197">
                  <c:v>82.95</c:v>
                </c:pt>
                <c:pt idx="198">
                  <c:v>82.95</c:v>
                </c:pt>
                <c:pt idx="199">
                  <c:v>82.7</c:v>
                </c:pt>
                <c:pt idx="200">
                  <c:v>82.7</c:v>
                </c:pt>
                <c:pt idx="201">
                  <c:v>82.7</c:v>
                </c:pt>
                <c:pt idx="202">
                  <c:v>82.7</c:v>
                </c:pt>
                <c:pt idx="203">
                  <c:v>82.7</c:v>
                </c:pt>
                <c:pt idx="204">
                  <c:v>82.7</c:v>
                </c:pt>
                <c:pt idx="205">
                  <c:v>81</c:v>
                </c:pt>
                <c:pt idx="206">
                  <c:v>79.2</c:v>
                </c:pt>
                <c:pt idx="207">
                  <c:v>72</c:v>
                </c:pt>
                <c:pt idx="208">
                  <c:v>72</c:v>
                </c:pt>
                <c:pt idx="209">
                  <c:v>71.5</c:v>
                </c:pt>
                <c:pt idx="210">
                  <c:v>71.5</c:v>
                </c:pt>
                <c:pt idx="211">
                  <c:v>71.5</c:v>
                </c:pt>
                <c:pt idx="212">
                  <c:v>71.5</c:v>
                </c:pt>
                <c:pt idx="213">
                  <c:v>71.5</c:v>
                </c:pt>
                <c:pt idx="214">
                  <c:v>71.75</c:v>
                </c:pt>
                <c:pt idx="215">
                  <c:v>71.75</c:v>
                </c:pt>
                <c:pt idx="216">
                  <c:v>72</c:v>
                </c:pt>
                <c:pt idx="217">
                  <c:v>72.599999999999994</c:v>
                </c:pt>
                <c:pt idx="218">
                  <c:v>72.599999999999994</c:v>
                </c:pt>
                <c:pt idx="219">
                  <c:v>72.599999999999994</c:v>
                </c:pt>
                <c:pt idx="220">
                  <c:v>72.599999999999994</c:v>
                </c:pt>
                <c:pt idx="221">
                  <c:v>73.8</c:v>
                </c:pt>
                <c:pt idx="222">
                  <c:v>73.8</c:v>
                </c:pt>
                <c:pt idx="223">
                  <c:v>73.8</c:v>
                </c:pt>
                <c:pt idx="224">
                  <c:v>73.8</c:v>
                </c:pt>
                <c:pt idx="225">
                  <c:v>73.8</c:v>
                </c:pt>
                <c:pt idx="226">
                  <c:v>73.8</c:v>
                </c:pt>
                <c:pt idx="227">
                  <c:v>73.8</c:v>
                </c:pt>
                <c:pt idx="228">
                  <c:v>73.8</c:v>
                </c:pt>
                <c:pt idx="229">
                  <c:v>73.8</c:v>
                </c:pt>
                <c:pt idx="230">
                  <c:v>73.8</c:v>
                </c:pt>
                <c:pt idx="231">
                  <c:v>73.8</c:v>
                </c:pt>
                <c:pt idx="232">
                  <c:v>74</c:v>
                </c:pt>
                <c:pt idx="233">
                  <c:v>74</c:v>
                </c:pt>
                <c:pt idx="234">
                  <c:v>74</c:v>
                </c:pt>
                <c:pt idx="235">
                  <c:v>74</c:v>
                </c:pt>
                <c:pt idx="236">
                  <c:v>75</c:v>
                </c:pt>
                <c:pt idx="237">
                  <c:v>75</c:v>
                </c:pt>
                <c:pt idx="238">
                  <c:v>75</c:v>
                </c:pt>
                <c:pt idx="239">
                  <c:v>75</c:v>
                </c:pt>
                <c:pt idx="240">
                  <c:v>75</c:v>
                </c:pt>
                <c:pt idx="241">
                  <c:v>75</c:v>
                </c:pt>
                <c:pt idx="242">
                  <c:v>75</c:v>
                </c:pt>
                <c:pt idx="243">
                  <c:v>77.5</c:v>
                </c:pt>
                <c:pt idx="244">
                  <c:v>77.5</c:v>
                </c:pt>
                <c:pt idx="245">
                  <c:v>77.599999999999994</c:v>
                </c:pt>
                <c:pt idx="246">
                  <c:v>78</c:v>
                </c:pt>
                <c:pt idx="247">
                  <c:v>77.400000000000006</c:v>
                </c:pt>
                <c:pt idx="248">
                  <c:v>77.5</c:v>
                </c:pt>
                <c:pt idx="249">
                  <c:v>77.5</c:v>
                </c:pt>
                <c:pt idx="250">
                  <c:v>78.55</c:v>
                </c:pt>
                <c:pt idx="251">
                  <c:v>77.900000000000006</c:v>
                </c:pt>
                <c:pt idx="252">
                  <c:v>76.75</c:v>
                </c:pt>
                <c:pt idx="253">
                  <c:v>76.75</c:v>
                </c:pt>
                <c:pt idx="254">
                  <c:v>74.95</c:v>
                </c:pt>
                <c:pt idx="255">
                  <c:v>74.95</c:v>
                </c:pt>
                <c:pt idx="256">
                  <c:v>74.95</c:v>
                </c:pt>
                <c:pt idx="257">
                  <c:v>70.900000000000006</c:v>
                </c:pt>
                <c:pt idx="258">
                  <c:v>70.650000000000006</c:v>
                </c:pt>
                <c:pt idx="259">
                  <c:v>70.2</c:v>
                </c:pt>
                <c:pt idx="260">
                  <c:v>70.2</c:v>
                </c:pt>
                <c:pt idx="261">
                  <c:v>71</c:v>
                </c:pt>
                <c:pt idx="262">
                  <c:v>70.849999999999994</c:v>
                </c:pt>
                <c:pt idx="263">
                  <c:v>70.2</c:v>
                </c:pt>
                <c:pt idx="264">
                  <c:v>70.099999999999994</c:v>
                </c:pt>
                <c:pt idx="265">
                  <c:v>70.099999999999994</c:v>
                </c:pt>
                <c:pt idx="266">
                  <c:v>70.5</c:v>
                </c:pt>
                <c:pt idx="267">
                  <c:v>70</c:v>
                </c:pt>
                <c:pt idx="268">
                  <c:v>70</c:v>
                </c:pt>
                <c:pt idx="269">
                  <c:v>70.95</c:v>
                </c:pt>
                <c:pt idx="270">
                  <c:v>70.95</c:v>
                </c:pt>
                <c:pt idx="271">
                  <c:v>70</c:v>
                </c:pt>
                <c:pt idx="272">
                  <c:v>70</c:v>
                </c:pt>
                <c:pt idx="273">
                  <c:v>70</c:v>
                </c:pt>
                <c:pt idx="274">
                  <c:v>70</c:v>
                </c:pt>
                <c:pt idx="275">
                  <c:v>70</c:v>
                </c:pt>
                <c:pt idx="276">
                  <c:v>70</c:v>
                </c:pt>
                <c:pt idx="277">
                  <c:v>70</c:v>
                </c:pt>
                <c:pt idx="278">
                  <c:v>71</c:v>
                </c:pt>
                <c:pt idx="279">
                  <c:v>71</c:v>
                </c:pt>
                <c:pt idx="280">
                  <c:v>71</c:v>
                </c:pt>
                <c:pt idx="281">
                  <c:v>71.5</c:v>
                </c:pt>
                <c:pt idx="282">
                  <c:v>69.75</c:v>
                </c:pt>
              </c:numCache>
            </c:numRef>
          </c:val>
          <c:smooth val="0"/>
          <c:extLst>
            <c:ext xmlns:c16="http://schemas.microsoft.com/office/drawing/2014/chart" uri="{C3380CC4-5D6E-409C-BE32-E72D297353CC}">
              <c16:uniqueId val="{00000000-BBA3-4DF7-B612-D72172D915D6}"/>
            </c:ext>
          </c:extLst>
        </c:ser>
        <c:dLbls>
          <c:showLegendKey val="0"/>
          <c:showVal val="0"/>
          <c:showCatName val="0"/>
          <c:showSerName val="0"/>
          <c:showPercent val="0"/>
          <c:showBubbleSize val="0"/>
        </c:dLbls>
        <c:smooth val="0"/>
        <c:axId val="1272766032"/>
        <c:axId val="1272765072"/>
      </c:lineChart>
      <c:dateAx>
        <c:axId val="1272766032"/>
        <c:scaling>
          <c:orientation val="minMax"/>
        </c:scaling>
        <c:delete val="0"/>
        <c:axPos val="b"/>
        <c:numFmt formatCode="[$-409]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765072"/>
        <c:crosses val="autoZero"/>
        <c:auto val="1"/>
        <c:lblOffset val="100"/>
        <c:baseTimeUnit val="days"/>
      </c:dateAx>
      <c:valAx>
        <c:axId val="127276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766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2019</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8.4700000000000006</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10.45</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14.17</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15.6</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2023</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5-B9A2-4A00-BB9F-BFAB61E7F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0</c:v>
                </c:pt>
              </c:numCache>
            </c:numRef>
          </c:val>
          <c:extLst>
            <c:ext xmlns:c16="http://schemas.microsoft.com/office/drawing/2014/chart" uri="{C3380CC4-5D6E-409C-BE32-E72D297353CC}">
              <c16:uniqueId val="{00000004-B9A2-4A00-BB9F-BFAB61E7F1BA}"/>
            </c:ext>
          </c:extLst>
        </c:ser>
        <c:ser>
          <c:idx val="5"/>
          <c:order val="5"/>
          <c:tx>
            <c:strRef>
              <c:f>Sheet1!$G$1</c:f>
              <c:strCache>
                <c:ptCount val="1"/>
                <c:pt idx="0">
                  <c:v>2025(I)</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Sheet1!$G$2</c:f>
              <c:numCache>
                <c:formatCode>General</c:formatCode>
                <c:ptCount val="1"/>
                <c:pt idx="0">
                  <c:v>5</c:v>
                </c:pt>
              </c:numCache>
            </c:numRef>
          </c:val>
          <c:extLst>
            <c:ext xmlns:c16="http://schemas.microsoft.com/office/drawing/2014/chart" uri="{C3380CC4-5D6E-409C-BE32-E72D297353CC}">
              <c16:uniqueId val="{00000002-6D0D-470C-9A9C-F0FCEA549F0D}"/>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'MTNN Historical Data (1)'!$B$1</c:f>
              <c:strCache>
                <c:ptCount val="1"/>
                <c:pt idx="0">
                  <c:v>Price</c:v>
                </c:pt>
              </c:strCache>
            </c:strRef>
          </c:tx>
          <c:spPr>
            <a:ln w="28575" cap="rnd">
              <a:solidFill>
                <a:schemeClr val="accent1"/>
              </a:solidFill>
              <a:round/>
            </a:ln>
            <a:effectLst/>
          </c:spPr>
          <c:marker>
            <c:symbol val="none"/>
          </c:marker>
          <c:cat>
            <c:numRef>
              <c:f>'MTNN Historical Data (1)'!$A$2:$A$284</c:f>
              <c:numCache>
                <c:formatCode>[$-409]d\-mmm\-yy;@</c:formatCode>
                <c:ptCount val="283"/>
                <c:pt idx="0">
                  <c:v>46073</c:v>
                </c:pt>
                <c:pt idx="1">
                  <c:v>46072</c:v>
                </c:pt>
                <c:pt idx="2">
                  <c:v>46071</c:v>
                </c:pt>
                <c:pt idx="3">
                  <c:v>46070</c:v>
                </c:pt>
                <c:pt idx="4">
                  <c:v>46069</c:v>
                </c:pt>
                <c:pt idx="5">
                  <c:v>46066</c:v>
                </c:pt>
                <c:pt idx="6">
                  <c:v>46065</c:v>
                </c:pt>
                <c:pt idx="7">
                  <c:v>46064</c:v>
                </c:pt>
                <c:pt idx="8">
                  <c:v>46063</c:v>
                </c:pt>
                <c:pt idx="9">
                  <c:v>46062</c:v>
                </c:pt>
                <c:pt idx="10">
                  <c:v>46059</c:v>
                </c:pt>
                <c:pt idx="11">
                  <c:v>46058</c:v>
                </c:pt>
                <c:pt idx="12">
                  <c:v>46057</c:v>
                </c:pt>
                <c:pt idx="13">
                  <c:v>46056</c:v>
                </c:pt>
                <c:pt idx="14">
                  <c:v>46055</c:v>
                </c:pt>
                <c:pt idx="15">
                  <c:v>46052</c:v>
                </c:pt>
                <c:pt idx="16">
                  <c:v>46051</c:v>
                </c:pt>
                <c:pt idx="17">
                  <c:v>46050</c:v>
                </c:pt>
                <c:pt idx="18">
                  <c:v>46049</c:v>
                </c:pt>
                <c:pt idx="19">
                  <c:v>46048</c:v>
                </c:pt>
                <c:pt idx="20">
                  <c:v>46045</c:v>
                </c:pt>
                <c:pt idx="21">
                  <c:v>46044</c:v>
                </c:pt>
                <c:pt idx="22">
                  <c:v>46043</c:v>
                </c:pt>
                <c:pt idx="23">
                  <c:v>46042</c:v>
                </c:pt>
                <c:pt idx="24">
                  <c:v>46041</c:v>
                </c:pt>
                <c:pt idx="25">
                  <c:v>46038</c:v>
                </c:pt>
                <c:pt idx="26">
                  <c:v>46037</c:v>
                </c:pt>
                <c:pt idx="27">
                  <c:v>46036</c:v>
                </c:pt>
                <c:pt idx="28">
                  <c:v>46035</c:v>
                </c:pt>
                <c:pt idx="29">
                  <c:v>46034</c:v>
                </c:pt>
                <c:pt idx="30">
                  <c:v>46031</c:v>
                </c:pt>
                <c:pt idx="31">
                  <c:v>46030</c:v>
                </c:pt>
                <c:pt idx="32">
                  <c:v>46029</c:v>
                </c:pt>
                <c:pt idx="33">
                  <c:v>46028</c:v>
                </c:pt>
                <c:pt idx="34">
                  <c:v>46027</c:v>
                </c:pt>
                <c:pt idx="35">
                  <c:v>46024</c:v>
                </c:pt>
                <c:pt idx="36">
                  <c:v>46022</c:v>
                </c:pt>
                <c:pt idx="37">
                  <c:v>46021</c:v>
                </c:pt>
                <c:pt idx="38">
                  <c:v>46020</c:v>
                </c:pt>
                <c:pt idx="39">
                  <c:v>46015</c:v>
                </c:pt>
                <c:pt idx="40">
                  <c:v>46014</c:v>
                </c:pt>
                <c:pt idx="41">
                  <c:v>46013</c:v>
                </c:pt>
                <c:pt idx="42">
                  <c:v>46010</c:v>
                </c:pt>
                <c:pt idx="43">
                  <c:v>46009</c:v>
                </c:pt>
                <c:pt idx="44">
                  <c:v>46008</c:v>
                </c:pt>
                <c:pt idx="45">
                  <c:v>46007</c:v>
                </c:pt>
                <c:pt idx="46">
                  <c:v>46006</c:v>
                </c:pt>
                <c:pt idx="47">
                  <c:v>46003</c:v>
                </c:pt>
                <c:pt idx="48">
                  <c:v>46002</c:v>
                </c:pt>
                <c:pt idx="49">
                  <c:v>46001</c:v>
                </c:pt>
                <c:pt idx="50">
                  <c:v>46000</c:v>
                </c:pt>
                <c:pt idx="51">
                  <c:v>45999</c:v>
                </c:pt>
                <c:pt idx="52">
                  <c:v>45996</c:v>
                </c:pt>
                <c:pt idx="53">
                  <c:v>45995</c:v>
                </c:pt>
                <c:pt idx="54">
                  <c:v>45994</c:v>
                </c:pt>
                <c:pt idx="55">
                  <c:v>45993</c:v>
                </c:pt>
                <c:pt idx="56">
                  <c:v>45992</c:v>
                </c:pt>
                <c:pt idx="57">
                  <c:v>45989</c:v>
                </c:pt>
                <c:pt idx="58">
                  <c:v>45988</c:v>
                </c:pt>
                <c:pt idx="59">
                  <c:v>45987</c:v>
                </c:pt>
                <c:pt idx="60">
                  <c:v>45986</c:v>
                </c:pt>
                <c:pt idx="61">
                  <c:v>45985</c:v>
                </c:pt>
                <c:pt idx="62">
                  <c:v>45982</c:v>
                </c:pt>
                <c:pt idx="63">
                  <c:v>45981</c:v>
                </c:pt>
                <c:pt idx="64">
                  <c:v>45980</c:v>
                </c:pt>
                <c:pt idx="65">
                  <c:v>45979</c:v>
                </c:pt>
                <c:pt idx="66">
                  <c:v>45978</c:v>
                </c:pt>
                <c:pt idx="67">
                  <c:v>45975</c:v>
                </c:pt>
                <c:pt idx="68">
                  <c:v>45974</c:v>
                </c:pt>
                <c:pt idx="69">
                  <c:v>45973</c:v>
                </c:pt>
                <c:pt idx="70">
                  <c:v>45972</c:v>
                </c:pt>
                <c:pt idx="71">
                  <c:v>45971</c:v>
                </c:pt>
                <c:pt idx="72">
                  <c:v>45968</c:v>
                </c:pt>
                <c:pt idx="73">
                  <c:v>45967</c:v>
                </c:pt>
                <c:pt idx="74">
                  <c:v>45966</c:v>
                </c:pt>
                <c:pt idx="75">
                  <c:v>45965</c:v>
                </c:pt>
                <c:pt idx="76">
                  <c:v>45964</c:v>
                </c:pt>
                <c:pt idx="77">
                  <c:v>45961</c:v>
                </c:pt>
                <c:pt idx="78">
                  <c:v>45960</c:v>
                </c:pt>
                <c:pt idx="79">
                  <c:v>45959</c:v>
                </c:pt>
                <c:pt idx="80">
                  <c:v>45958</c:v>
                </c:pt>
                <c:pt idx="81">
                  <c:v>45957</c:v>
                </c:pt>
                <c:pt idx="82">
                  <c:v>45954</c:v>
                </c:pt>
                <c:pt idx="83">
                  <c:v>45953</c:v>
                </c:pt>
                <c:pt idx="84">
                  <c:v>45952</c:v>
                </c:pt>
                <c:pt idx="85">
                  <c:v>45951</c:v>
                </c:pt>
                <c:pt idx="86">
                  <c:v>45950</c:v>
                </c:pt>
                <c:pt idx="87">
                  <c:v>45947</c:v>
                </c:pt>
                <c:pt idx="88">
                  <c:v>45946</c:v>
                </c:pt>
                <c:pt idx="89">
                  <c:v>45945</c:v>
                </c:pt>
                <c:pt idx="90">
                  <c:v>45944</c:v>
                </c:pt>
                <c:pt idx="91">
                  <c:v>45943</c:v>
                </c:pt>
                <c:pt idx="92">
                  <c:v>45940</c:v>
                </c:pt>
                <c:pt idx="93">
                  <c:v>45939</c:v>
                </c:pt>
                <c:pt idx="94">
                  <c:v>45938</c:v>
                </c:pt>
                <c:pt idx="95">
                  <c:v>45937</c:v>
                </c:pt>
                <c:pt idx="96">
                  <c:v>45936</c:v>
                </c:pt>
                <c:pt idx="97">
                  <c:v>45933</c:v>
                </c:pt>
                <c:pt idx="98">
                  <c:v>45932</c:v>
                </c:pt>
                <c:pt idx="99">
                  <c:v>45930</c:v>
                </c:pt>
                <c:pt idx="100">
                  <c:v>45929</c:v>
                </c:pt>
                <c:pt idx="101">
                  <c:v>45926</c:v>
                </c:pt>
                <c:pt idx="102">
                  <c:v>45925</c:v>
                </c:pt>
                <c:pt idx="103">
                  <c:v>45924</c:v>
                </c:pt>
                <c:pt idx="104">
                  <c:v>45923</c:v>
                </c:pt>
                <c:pt idx="105">
                  <c:v>45922</c:v>
                </c:pt>
                <c:pt idx="106">
                  <c:v>45919</c:v>
                </c:pt>
                <c:pt idx="107">
                  <c:v>45918</c:v>
                </c:pt>
                <c:pt idx="108">
                  <c:v>45917</c:v>
                </c:pt>
                <c:pt idx="109">
                  <c:v>45916</c:v>
                </c:pt>
                <c:pt idx="110">
                  <c:v>45915</c:v>
                </c:pt>
                <c:pt idx="111">
                  <c:v>45912</c:v>
                </c:pt>
                <c:pt idx="112">
                  <c:v>45911</c:v>
                </c:pt>
                <c:pt idx="113">
                  <c:v>45910</c:v>
                </c:pt>
                <c:pt idx="114">
                  <c:v>45909</c:v>
                </c:pt>
                <c:pt idx="115">
                  <c:v>45908</c:v>
                </c:pt>
                <c:pt idx="116">
                  <c:v>45904</c:v>
                </c:pt>
                <c:pt idx="117">
                  <c:v>45903</c:v>
                </c:pt>
                <c:pt idx="118">
                  <c:v>45902</c:v>
                </c:pt>
                <c:pt idx="119">
                  <c:v>45901</c:v>
                </c:pt>
                <c:pt idx="120">
                  <c:v>45898</c:v>
                </c:pt>
                <c:pt idx="121">
                  <c:v>45897</c:v>
                </c:pt>
                <c:pt idx="122">
                  <c:v>45896</c:v>
                </c:pt>
                <c:pt idx="123">
                  <c:v>45895</c:v>
                </c:pt>
                <c:pt idx="124">
                  <c:v>45894</c:v>
                </c:pt>
                <c:pt idx="125">
                  <c:v>45891</c:v>
                </c:pt>
                <c:pt idx="126">
                  <c:v>45890</c:v>
                </c:pt>
                <c:pt idx="127">
                  <c:v>45889</c:v>
                </c:pt>
                <c:pt idx="128">
                  <c:v>45888</c:v>
                </c:pt>
                <c:pt idx="129">
                  <c:v>45887</c:v>
                </c:pt>
                <c:pt idx="130">
                  <c:v>45884</c:v>
                </c:pt>
                <c:pt idx="131">
                  <c:v>45883</c:v>
                </c:pt>
                <c:pt idx="132">
                  <c:v>45882</c:v>
                </c:pt>
                <c:pt idx="133">
                  <c:v>45881</c:v>
                </c:pt>
                <c:pt idx="134">
                  <c:v>45880</c:v>
                </c:pt>
                <c:pt idx="135">
                  <c:v>45877</c:v>
                </c:pt>
                <c:pt idx="136">
                  <c:v>45876</c:v>
                </c:pt>
                <c:pt idx="137">
                  <c:v>45875</c:v>
                </c:pt>
                <c:pt idx="138">
                  <c:v>45874</c:v>
                </c:pt>
                <c:pt idx="139">
                  <c:v>45873</c:v>
                </c:pt>
                <c:pt idx="140">
                  <c:v>45870</c:v>
                </c:pt>
                <c:pt idx="141">
                  <c:v>45869</c:v>
                </c:pt>
                <c:pt idx="142">
                  <c:v>45868</c:v>
                </c:pt>
                <c:pt idx="143">
                  <c:v>45867</c:v>
                </c:pt>
                <c:pt idx="144">
                  <c:v>45866</c:v>
                </c:pt>
                <c:pt idx="145">
                  <c:v>45863</c:v>
                </c:pt>
                <c:pt idx="146">
                  <c:v>45862</c:v>
                </c:pt>
                <c:pt idx="147">
                  <c:v>45861</c:v>
                </c:pt>
                <c:pt idx="148">
                  <c:v>45860</c:v>
                </c:pt>
                <c:pt idx="149">
                  <c:v>45859</c:v>
                </c:pt>
                <c:pt idx="150">
                  <c:v>45856</c:v>
                </c:pt>
                <c:pt idx="151">
                  <c:v>45855</c:v>
                </c:pt>
                <c:pt idx="152">
                  <c:v>45854</c:v>
                </c:pt>
                <c:pt idx="153">
                  <c:v>45852</c:v>
                </c:pt>
                <c:pt idx="154">
                  <c:v>45849</c:v>
                </c:pt>
                <c:pt idx="155">
                  <c:v>45848</c:v>
                </c:pt>
                <c:pt idx="156">
                  <c:v>45847</c:v>
                </c:pt>
                <c:pt idx="157">
                  <c:v>45846</c:v>
                </c:pt>
                <c:pt idx="158">
                  <c:v>45845</c:v>
                </c:pt>
                <c:pt idx="159">
                  <c:v>45842</c:v>
                </c:pt>
                <c:pt idx="160">
                  <c:v>45841</c:v>
                </c:pt>
                <c:pt idx="161">
                  <c:v>45840</c:v>
                </c:pt>
                <c:pt idx="162">
                  <c:v>45839</c:v>
                </c:pt>
                <c:pt idx="163">
                  <c:v>45838</c:v>
                </c:pt>
                <c:pt idx="164">
                  <c:v>45835</c:v>
                </c:pt>
                <c:pt idx="165">
                  <c:v>45834</c:v>
                </c:pt>
                <c:pt idx="166">
                  <c:v>45833</c:v>
                </c:pt>
                <c:pt idx="167">
                  <c:v>45832</c:v>
                </c:pt>
                <c:pt idx="168">
                  <c:v>45831</c:v>
                </c:pt>
                <c:pt idx="169">
                  <c:v>45828</c:v>
                </c:pt>
                <c:pt idx="170">
                  <c:v>45827</c:v>
                </c:pt>
                <c:pt idx="171">
                  <c:v>45826</c:v>
                </c:pt>
                <c:pt idx="172">
                  <c:v>45825</c:v>
                </c:pt>
                <c:pt idx="173">
                  <c:v>45824</c:v>
                </c:pt>
                <c:pt idx="174">
                  <c:v>45821</c:v>
                </c:pt>
                <c:pt idx="175">
                  <c:v>45819</c:v>
                </c:pt>
                <c:pt idx="176">
                  <c:v>45818</c:v>
                </c:pt>
                <c:pt idx="177">
                  <c:v>45813</c:v>
                </c:pt>
                <c:pt idx="178">
                  <c:v>45812</c:v>
                </c:pt>
                <c:pt idx="179">
                  <c:v>45811</c:v>
                </c:pt>
                <c:pt idx="180">
                  <c:v>45810</c:v>
                </c:pt>
                <c:pt idx="181">
                  <c:v>45807</c:v>
                </c:pt>
                <c:pt idx="182">
                  <c:v>45806</c:v>
                </c:pt>
                <c:pt idx="183">
                  <c:v>45805</c:v>
                </c:pt>
                <c:pt idx="184">
                  <c:v>45804</c:v>
                </c:pt>
                <c:pt idx="185">
                  <c:v>45803</c:v>
                </c:pt>
                <c:pt idx="186">
                  <c:v>45800</c:v>
                </c:pt>
                <c:pt idx="187">
                  <c:v>45799</c:v>
                </c:pt>
                <c:pt idx="188">
                  <c:v>45798</c:v>
                </c:pt>
                <c:pt idx="189">
                  <c:v>45797</c:v>
                </c:pt>
                <c:pt idx="190">
                  <c:v>45796</c:v>
                </c:pt>
                <c:pt idx="191">
                  <c:v>45793</c:v>
                </c:pt>
                <c:pt idx="192">
                  <c:v>45792</c:v>
                </c:pt>
                <c:pt idx="193">
                  <c:v>45791</c:v>
                </c:pt>
                <c:pt idx="194">
                  <c:v>45790</c:v>
                </c:pt>
                <c:pt idx="195">
                  <c:v>45789</c:v>
                </c:pt>
                <c:pt idx="196">
                  <c:v>45786</c:v>
                </c:pt>
                <c:pt idx="197">
                  <c:v>45785</c:v>
                </c:pt>
                <c:pt idx="198">
                  <c:v>45784</c:v>
                </c:pt>
                <c:pt idx="199">
                  <c:v>45783</c:v>
                </c:pt>
                <c:pt idx="200">
                  <c:v>45782</c:v>
                </c:pt>
                <c:pt idx="201">
                  <c:v>45779</c:v>
                </c:pt>
                <c:pt idx="202">
                  <c:v>45777</c:v>
                </c:pt>
                <c:pt idx="203">
                  <c:v>45776</c:v>
                </c:pt>
                <c:pt idx="204">
                  <c:v>45775</c:v>
                </c:pt>
                <c:pt idx="205">
                  <c:v>45772</c:v>
                </c:pt>
                <c:pt idx="206">
                  <c:v>45771</c:v>
                </c:pt>
                <c:pt idx="207">
                  <c:v>45770</c:v>
                </c:pt>
                <c:pt idx="208">
                  <c:v>45769</c:v>
                </c:pt>
                <c:pt idx="209">
                  <c:v>45764</c:v>
                </c:pt>
                <c:pt idx="210">
                  <c:v>45763</c:v>
                </c:pt>
                <c:pt idx="211">
                  <c:v>45762</c:v>
                </c:pt>
                <c:pt idx="212">
                  <c:v>45761</c:v>
                </c:pt>
                <c:pt idx="213">
                  <c:v>45758</c:v>
                </c:pt>
                <c:pt idx="214">
                  <c:v>45757</c:v>
                </c:pt>
                <c:pt idx="215">
                  <c:v>45756</c:v>
                </c:pt>
                <c:pt idx="216">
                  <c:v>45755</c:v>
                </c:pt>
                <c:pt idx="217">
                  <c:v>45754</c:v>
                </c:pt>
                <c:pt idx="218">
                  <c:v>45751</c:v>
                </c:pt>
                <c:pt idx="219">
                  <c:v>45750</c:v>
                </c:pt>
                <c:pt idx="220">
                  <c:v>45749</c:v>
                </c:pt>
                <c:pt idx="221">
                  <c:v>45744</c:v>
                </c:pt>
                <c:pt idx="222">
                  <c:v>45743</c:v>
                </c:pt>
                <c:pt idx="223">
                  <c:v>45742</c:v>
                </c:pt>
                <c:pt idx="224">
                  <c:v>45741</c:v>
                </c:pt>
                <c:pt idx="225">
                  <c:v>45740</c:v>
                </c:pt>
                <c:pt idx="226">
                  <c:v>45737</c:v>
                </c:pt>
                <c:pt idx="227">
                  <c:v>45736</c:v>
                </c:pt>
                <c:pt idx="228">
                  <c:v>45735</c:v>
                </c:pt>
                <c:pt idx="229">
                  <c:v>45734</c:v>
                </c:pt>
                <c:pt idx="230">
                  <c:v>45733</c:v>
                </c:pt>
                <c:pt idx="231">
                  <c:v>45730</c:v>
                </c:pt>
                <c:pt idx="232">
                  <c:v>45729</c:v>
                </c:pt>
                <c:pt idx="233">
                  <c:v>45728</c:v>
                </c:pt>
                <c:pt idx="234">
                  <c:v>45727</c:v>
                </c:pt>
                <c:pt idx="235">
                  <c:v>45726</c:v>
                </c:pt>
                <c:pt idx="236">
                  <c:v>45723</c:v>
                </c:pt>
                <c:pt idx="237">
                  <c:v>45722</c:v>
                </c:pt>
                <c:pt idx="238">
                  <c:v>45721</c:v>
                </c:pt>
                <c:pt idx="239">
                  <c:v>45720</c:v>
                </c:pt>
                <c:pt idx="240">
                  <c:v>45719</c:v>
                </c:pt>
                <c:pt idx="241">
                  <c:v>45716</c:v>
                </c:pt>
                <c:pt idx="242">
                  <c:v>45715</c:v>
                </c:pt>
                <c:pt idx="243">
                  <c:v>45714</c:v>
                </c:pt>
                <c:pt idx="244">
                  <c:v>45713</c:v>
                </c:pt>
                <c:pt idx="245">
                  <c:v>45712</c:v>
                </c:pt>
                <c:pt idx="246">
                  <c:v>45709</c:v>
                </c:pt>
                <c:pt idx="247">
                  <c:v>45708</c:v>
                </c:pt>
                <c:pt idx="248">
                  <c:v>45707</c:v>
                </c:pt>
                <c:pt idx="249">
                  <c:v>45706</c:v>
                </c:pt>
                <c:pt idx="250">
                  <c:v>45705</c:v>
                </c:pt>
                <c:pt idx="251">
                  <c:v>45702</c:v>
                </c:pt>
                <c:pt idx="252">
                  <c:v>45701</c:v>
                </c:pt>
                <c:pt idx="253">
                  <c:v>45700</c:v>
                </c:pt>
                <c:pt idx="254">
                  <c:v>45699</c:v>
                </c:pt>
                <c:pt idx="255">
                  <c:v>45698</c:v>
                </c:pt>
                <c:pt idx="256">
                  <c:v>45695</c:v>
                </c:pt>
                <c:pt idx="257">
                  <c:v>45694</c:v>
                </c:pt>
                <c:pt idx="258">
                  <c:v>45693</c:v>
                </c:pt>
                <c:pt idx="259">
                  <c:v>45692</c:v>
                </c:pt>
                <c:pt idx="260">
                  <c:v>45691</c:v>
                </c:pt>
                <c:pt idx="261">
                  <c:v>45688</c:v>
                </c:pt>
                <c:pt idx="262">
                  <c:v>45687</c:v>
                </c:pt>
                <c:pt idx="263">
                  <c:v>45686</c:v>
                </c:pt>
                <c:pt idx="264">
                  <c:v>45685</c:v>
                </c:pt>
                <c:pt idx="265">
                  <c:v>45684</c:v>
                </c:pt>
                <c:pt idx="266">
                  <c:v>45681</c:v>
                </c:pt>
                <c:pt idx="267">
                  <c:v>45680</c:v>
                </c:pt>
                <c:pt idx="268">
                  <c:v>45679</c:v>
                </c:pt>
                <c:pt idx="269">
                  <c:v>45678</c:v>
                </c:pt>
                <c:pt idx="270">
                  <c:v>45677</c:v>
                </c:pt>
                <c:pt idx="271">
                  <c:v>45674</c:v>
                </c:pt>
                <c:pt idx="272">
                  <c:v>45673</c:v>
                </c:pt>
                <c:pt idx="273">
                  <c:v>45672</c:v>
                </c:pt>
                <c:pt idx="274">
                  <c:v>45671</c:v>
                </c:pt>
                <c:pt idx="275">
                  <c:v>45670</c:v>
                </c:pt>
                <c:pt idx="276">
                  <c:v>45667</c:v>
                </c:pt>
                <c:pt idx="277">
                  <c:v>45666</c:v>
                </c:pt>
                <c:pt idx="278">
                  <c:v>45665</c:v>
                </c:pt>
                <c:pt idx="279">
                  <c:v>45664</c:v>
                </c:pt>
                <c:pt idx="280">
                  <c:v>45663</c:v>
                </c:pt>
                <c:pt idx="281">
                  <c:v>45660</c:v>
                </c:pt>
                <c:pt idx="282">
                  <c:v>45659</c:v>
                </c:pt>
              </c:numCache>
            </c:numRef>
          </c:cat>
          <c:val>
            <c:numRef>
              <c:f>'MTNN Historical Data (1)'!$B$2:$B$284</c:f>
              <c:numCache>
                <c:formatCode>General</c:formatCode>
                <c:ptCount val="283"/>
                <c:pt idx="0">
                  <c:v>780</c:v>
                </c:pt>
                <c:pt idx="1">
                  <c:v>780</c:v>
                </c:pt>
                <c:pt idx="2">
                  <c:v>750</c:v>
                </c:pt>
                <c:pt idx="3">
                  <c:v>750</c:v>
                </c:pt>
                <c:pt idx="4">
                  <c:v>779.7</c:v>
                </c:pt>
                <c:pt idx="5">
                  <c:v>708.9</c:v>
                </c:pt>
                <c:pt idx="6">
                  <c:v>653</c:v>
                </c:pt>
                <c:pt idx="7">
                  <c:v>650</c:v>
                </c:pt>
                <c:pt idx="8">
                  <c:v>643</c:v>
                </c:pt>
                <c:pt idx="9">
                  <c:v>620</c:v>
                </c:pt>
                <c:pt idx="10">
                  <c:v>620.1</c:v>
                </c:pt>
                <c:pt idx="11">
                  <c:v>610</c:v>
                </c:pt>
                <c:pt idx="12">
                  <c:v>588.5</c:v>
                </c:pt>
                <c:pt idx="13">
                  <c:v>572</c:v>
                </c:pt>
                <c:pt idx="14">
                  <c:v>572</c:v>
                </c:pt>
                <c:pt idx="15">
                  <c:v>572</c:v>
                </c:pt>
                <c:pt idx="16">
                  <c:v>572</c:v>
                </c:pt>
                <c:pt idx="17">
                  <c:v>572</c:v>
                </c:pt>
                <c:pt idx="18">
                  <c:v>580</c:v>
                </c:pt>
                <c:pt idx="19">
                  <c:v>580</c:v>
                </c:pt>
                <c:pt idx="20">
                  <c:v>580</c:v>
                </c:pt>
                <c:pt idx="21">
                  <c:v>580</c:v>
                </c:pt>
                <c:pt idx="22">
                  <c:v>580</c:v>
                </c:pt>
                <c:pt idx="23">
                  <c:v>580</c:v>
                </c:pt>
                <c:pt idx="24">
                  <c:v>580</c:v>
                </c:pt>
                <c:pt idx="25">
                  <c:v>580</c:v>
                </c:pt>
                <c:pt idx="26">
                  <c:v>580</c:v>
                </c:pt>
                <c:pt idx="27">
                  <c:v>605</c:v>
                </c:pt>
                <c:pt idx="28">
                  <c:v>605</c:v>
                </c:pt>
                <c:pt idx="29">
                  <c:v>550</c:v>
                </c:pt>
                <c:pt idx="30">
                  <c:v>550</c:v>
                </c:pt>
                <c:pt idx="31">
                  <c:v>511</c:v>
                </c:pt>
                <c:pt idx="32">
                  <c:v>511</c:v>
                </c:pt>
                <c:pt idx="33">
                  <c:v>511</c:v>
                </c:pt>
                <c:pt idx="34">
                  <c:v>511</c:v>
                </c:pt>
                <c:pt idx="35">
                  <c:v>511</c:v>
                </c:pt>
                <c:pt idx="36">
                  <c:v>511</c:v>
                </c:pt>
                <c:pt idx="37">
                  <c:v>506.9</c:v>
                </c:pt>
                <c:pt idx="38">
                  <c:v>506.9</c:v>
                </c:pt>
                <c:pt idx="39">
                  <c:v>504</c:v>
                </c:pt>
                <c:pt idx="40">
                  <c:v>531.70000000000005</c:v>
                </c:pt>
                <c:pt idx="41">
                  <c:v>531.70000000000005</c:v>
                </c:pt>
                <c:pt idx="42">
                  <c:v>531.70000000000005</c:v>
                </c:pt>
                <c:pt idx="43">
                  <c:v>531.70000000000005</c:v>
                </c:pt>
                <c:pt idx="44">
                  <c:v>531.70000000000005</c:v>
                </c:pt>
                <c:pt idx="45">
                  <c:v>531.70000000000005</c:v>
                </c:pt>
                <c:pt idx="46">
                  <c:v>531.70000000000005</c:v>
                </c:pt>
                <c:pt idx="47">
                  <c:v>531.70000000000005</c:v>
                </c:pt>
                <c:pt idx="48">
                  <c:v>495.7</c:v>
                </c:pt>
                <c:pt idx="49">
                  <c:v>472.5</c:v>
                </c:pt>
                <c:pt idx="50">
                  <c:v>472.5</c:v>
                </c:pt>
                <c:pt idx="51">
                  <c:v>472.5</c:v>
                </c:pt>
                <c:pt idx="52">
                  <c:v>470.6</c:v>
                </c:pt>
                <c:pt idx="53">
                  <c:v>470.6</c:v>
                </c:pt>
                <c:pt idx="54">
                  <c:v>470.6</c:v>
                </c:pt>
                <c:pt idx="55">
                  <c:v>470.6</c:v>
                </c:pt>
                <c:pt idx="56">
                  <c:v>470.6</c:v>
                </c:pt>
                <c:pt idx="57">
                  <c:v>470.6</c:v>
                </c:pt>
                <c:pt idx="58">
                  <c:v>470</c:v>
                </c:pt>
                <c:pt idx="59">
                  <c:v>465</c:v>
                </c:pt>
                <c:pt idx="60">
                  <c:v>465</c:v>
                </c:pt>
                <c:pt idx="61">
                  <c:v>465</c:v>
                </c:pt>
                <c:pt idx="62">
                  <c:v>465</c:v>
                </c:pt>
                <c:pt idx="63">
                  <c:v>475</c:v>
                </c:pt>
                <c:pt idx="64">
                  <c:v>475</c:v>
                </c:pt>
                <c:pt idx="65">
                  <c:v>475</c:v>
                </c:pt>
                <c:pt idx="66">
                  <c:v>475</c:v>
                </c:pt>
                <c:pt idx="67">
                  <c:v>475</c:v>
                </c:pt>
                <c:pt idx="68">
                  <c:v>472</c:v>
                </c:pt>
                <c:pt idx="69">
                  <c:v>472</c:v>
                </c:pt>
                <c:pt idx="70">
                  <c:v>429.3</c:v>
                </c:pt>
                <c:pt idx="71">
                  <c:v>477</c:v>
                </c:pt>
                <c:pt idx="72">
                  <c:v>477</c:v>
                </c:pt>
                <c:pt idx="73">
                  <c:v>477</c:v>
                </c:pt>
                <c:pt idx="74">
                  <c:v>489.2</c:v>
                </c:pt>
                <c:pt idx="75">
                  <c:v>520.1</c:v>
                </c:pt>
                <c:pt idx="76">
                  <c:v>520.1</c:v>
                </c:pt>
                <c:pt idx="77">
                  <c:v>520.1</c:v>
                </c:pt>
                <c:pt idx="78">
                  <c:v>520.1</c:v>
                </c:pt>
                <c:pt idx="79">
                  <c:v>520.1</c:v>
                </c:pt>
                <c:pt idx="80">
                  <c:v>520.1</c:v>
                </c:pt>
                <c:pt idx="81">
                  <c:v>515</c:v>
                </c:pt>
                <c:pt idx="82">
                  <c:v>515</c:v>
                </c:pt>
                <c:pt idx="83">
                  <c:v>510</c:v>
                </c:pt>
                <c:pt idx="84">
                  <c:v>500</c:v>
                </c:pt>
                <c:pt idx="85">
                  <c:v>480</c:v>
                </c:pt>
                <c:pt idx="86">
                  <c:v>480</c:v>
                </c:pt>
                <c:pt idx="87">
                  <c:v>474.4</c:v>
                </c:pt>
                <c:pt idx="88">
                  <c:v>471.3</c:v>
                </c:pt>
                <c:pt idx="89">
                  <c:v>471</c:v>
                </c:pt>
                <c:pt idx="90">
                  <c:v>471</c:v>
                </c:pt>
                <c:pt idx="91">
                  <c:v>471</c:v>
                </c:pt>
                <c:pt idx="92">
                  <c:v>471</c:v>
                </c:pt>
                <c:pt idx="93">
                  <c:v>471</c:v>
                </c:pt>
                <c:pt idx="94">
                  <c:v>470.9</c:v>
                </c:pt>
                <c:pt idx="95">
                  <c:v>450</c:v>
                </c:pt>
                <c:pt idx="96">
                  <c:v>440</c:v>
                </c:pt>
                <c:pt idx="97">
                  <c:v>425</c:v>
                </c:pt>
                <c:pt idx="98">
                  <c:v>425</c:v>
                </c:pt>
                <c:pt idx="99">
                  <c:v>423</c:v>
                </c:pt>
                <c:pt idx="100">
                  <c:v>423</c:v>
                </c:pt>
                <c:pt idx="101">
                  <c:v>420</c:v>
                </c:pt>
                <c:pt idx="102">
                  <c:v>415</c:v>
                </c:pt>
                <c:pt idx="103">
                  <c:v>414.1</c:v>
                </c:pt>
                <c:pt idx="104">
                  <c:v>435</c:v>
                </c:pt>
                <c:pt idx="105">
                  <c:v>435</c:v>
                </c:pt>
                <c:pt idx="106">
                  <c:v>435</c:v>
                </c:pt>
                <c:pt idx="107">
                  <c:v>435</c:v>
                </c:pt>
                <c:pt idx="108">
                  <c:v>435</c:v>
                </c:pt>
                <c:pt idx="109">
                  <c:v>435</c:v>
                </c:pt>
                <c:pt idx="110">
                  <c:v>435</c:v>
                </c:pt>
                <c:pt idx="111">
                  <c:v>435</c:v>
                </c:pt>
                <c:pt idx="112">
                  <c:v>435</c:v>
                </c:pt>
                <c:pt idx="113">
                  <c:v>435</c:v>
                </c:pt>
                <c:pt idx="114">
                  <c:v>435</c:v>
                </c:pt>
                <c:pt idx="115">
                  <c:v>435</c:v>
                </c:pt>
                <c:pt idx="116">
                  <c:v>435</c:v>
                </c:pt>
                <c:pt idx="117">
                  <c:v>435</c:v>
                </c:pt>
                <c:pt idx="118">
                  <c:v>435</c:v>
                </c:pt>
                <c:pt idx="119">
                  <c:v>435</c:v>
                </c:pt>
                <c:pt idx="120">
                  <c:v>435</c:v>
                </c:pt>
                <c:pt idx="121">
                  <c:v>435</c:v>
                </c:pt>
                <c:pt idx="122">
                  <c:v>435</c:v>
                </c:pt>
                <c:pt idx="123">
                  <c:v>435</c:v>
                </c:pt>
                <c:pt idx="124">
                  <c:v>435</c:v>
                </c:pt>
                <c:pt idx="125">
                  <c:v>435</c:v>
                </c:pt>
                <c:pt idx="126">
                  <c:v>435</c:v>
                </c:pt>
                <c:pt idx="127">
                  <c:v>445</c:v>
                </c:pt>
                <c:pt idx="128">
                  <c:v>445</c:v>
                </c:pt>
                <c:pt idx="129">
                  <c:v>445</c:v>
                </c:pt>
                <c:pt idx="130">
                  <c:v>445</c:v>
                </c:pt>
                <c:pt idx="131">
                  <c:v>460</c:v>
                </c:pt>
                <c:pt idx="132">
                  <c:v>460</c:v>
                </c:pt>
                <c:pt idx="133">
                  <c:v>460</c:v>
                </c:pt>
                <c:pt idx="134">
                  <c:v>460</c:v>
                </c:pt>
                <c:pt idx="135">
                  <c:v>460</c:v>
                </c:pt>
                <c:pt idx="136">
                  <c:v>480</c:v>
                </c:pt>
                <c:pt idx="137">
                  <c:v>480</c:v>
                </c:pt>
                <c:pt idx="138">
                  <c:v>480</c:v>
                </c:pt>
                <c:pt idx="139">
                  <c:v>480</c:v>
                </c:pt>
                <c:pt idx="140">
                  <c:v>480</c:v>
                </c:pt>
                <c:pt idx="141">
                  <c:v>472</c:v>
                </c:pt>
                <c:pt idx="142">
                  <c:v>471.1</c:v>
                </c:pt>
                <c:pt idx="143">
                  <c:v>451.6</c:v>
                </c:pt>
                <c:pt idx="144">
                  <c:v>410.6</c:v>
                </c:pt>
                <c:pt idx="145">
                  <c:v>400</c:v>
                </c:pt>
                <c:pt idx="146">
                  <c:v>395</c:v>
                </c:pt>
                <c:pt idx="147">
                  <c:v>400</c:v>
                </c:pt>
                <c:pt idx="148">
                  <c:v>400</c:v>
                </c:pt>
                <c:pt idx="149">
                  <c:v>400</c:v>
                </c:pt>
                <c:pt idx="150">
                  <c:v>400</c:v>
                </c:pt>
                <c:pt idx="151">
                  <c:v>400</c:v>
                </c:pt>
                <c:pt idx="152">
                  <c:v>400</c:v>
                </c:pt>
                <c:pt idx="153">
                  <c:v>395</c:v>
                </c:pt>
                <c:pt idx="154">
                  <c:v>395</c:v>
                </c:pt>
                <c:pt idx="155">
                  <c:v>390</c:v>
                </c:pt>
                <c:pt idx="156">
                  <c:v>355</c:v>
                </c:pt>
                <c:pt idx="157">
                  <c:v>355</c:v>
                </c:pt>
                <c:pt idx="158">
                  <c:v>357.5</c:v>
                </c:pt>
                <c:pt idx="159">
                  <c:v>357.5</c:v>
                </c:pt>
                <c:pt idx="160">
                  <c:v>357.5</c:v>
                </c:pt>
                <c:pt idx="161">
                  <c:v>357.5</c:v>
                </c:pt>
                <c:pt idx="162">
                  <c:v>357.5</c:v>
                </c:pt>
                <c:pt idx="163">
                  <c:v>357.5</c:v>
                </c:pt>
                <c:pt idx="164">
                  <c:v>357.5</c:v>
                </c:pt>
                <c:pt idx="165">
                  <c:v>357.5</c:v>
                </c:pt>
                <c:pt idx="166">
                  <c:v>358</c:v>
                </c:pt>
                <c:pt idx="167">
                  <c:v>356.2</c:v>
                </c:pt>
                <c:pt idx="168">
                  <c:v>352.6</c:v>
                </c:pt>
                <c:pt idx="169">
                  <c:v>355.9</c:v>
                </c:pt>
                <c:pt idx="170">
                  <c:v>355.9</c:v>
                </c:pt>
                <c:pt idx="171">
                  <c:v>350</c:v>
                </c:pt>
                <c:pt idx="172">
                  <c:v>334</c:v>
                </c:pt>
                <c:pt idx="173">
                  <c:v>326</c:v>
                </c:pt>
                <c:pt idx="174">
                  <c:v>325</c:v>
                </c:pt>
                <c:pt idx="175">
                  <c:v>320</c:v>
                </c:pt>
                <c:pt idx="176">
                  <c:v>310</c:v>
                </c:pt>
                <c:pt idx="177">
                  <c:v>319.2</c:v>
                </c:pt>
                <c:pt idx="178">
                  <c:v>290.2</c:v>
                </c:pt>
                <c:pt idx="179">
                  <c:v>290.2</c:v>
                </c:pt>
                <c:pt idx="180">
                  <c:v>289</c:v>
                </c:pt>
                <c:pt idx="181">
                  <c:v>280.10000000000002</c:v>
                </c:pt>
                <c:pt idx="182">
                  <c:v>275</c:v>
                </c:pt>
                <c:pt idx="183">
                  <c:v>275</c:v>
                </c:pt>
                <c:pt idx="184">
                  <c:v>270</c:v>
                </c:pt>
                <c:pt idx="185">
                  <c:v>270</c:v>
                </c:pt>
                <c:pt idx="186">
                  <c:v>270</c:v>
                </c:pt>
                <c:pt idx="187">
                  <c:v>275</c:v>
                </c:pt>
                <c:pt idx="188">
                  <c:v>275</c:v>
                </c:pt>
                <c:pt idx="189">
                  <c:v>275</c:v>
                </c:pt>
                <c:pt idx="190">
                  <c:v>275</c:v>
                </c:pt>
                <c:pt idx="191">
                  <c:v>278</c:v>
                </c:pt>
                <c:pt idx="192">
                  <c:v>278</c:v>
                </c:pt>
                <c:pt idx="193">
                  <c:v>278</c:v>
                </c:pt>
                <c:pt idx="194">
                  <c:v>279</c:v>
                </c:pt>
                <c:pt idx="195">
                  <c:v>279</c:v>
                </c:pt>
                <c:pt idx="196">
                  <c:v>284.89999999999998</c:v>
                </c:pt>
                <c:pt idx="197">
                  <c:v>284.89999999999998</c:v>
                </c:pt>
                <c:pt idx="198">
                  <c:v>284.89999999999998</c:v>
                </c:pt>
                <c:pt idx="199">
                  <c:v>284.89999999999998</c:v>
                </c:pt>
                <c:pt idx="200">
                  <c:v>261</c:v>
                </c:pt>
                <c:pt idx="201">
                  <c:v>255</c:v>
                </c:pt>
                <c:pt idx="202">
                  <c:v>250</c:v>
                </c:pt>
                <c:pt idx="203">
                  <c:v>240</c:v>
                </c:pt>
                <c:pt idx="204">
                  <c:v>255.5</c:v>
                </c:pt>
                <c:pt idx="205">
                  <c:v>255.5</c:v>
                </c:pt>
                <c:pt idx="206">
                  <c:v>245</c:v>
                </c:pt>
                <c:pt idx="207">
                  <c:v>239</c:v>
                </c:pt>
                <c:pt idx="208">
                  <c:v>242</c:v>
                </c:pt>
                <c:pt idx="209">
                  <c:v>242</c:v>
                </c:pt>
                <c:pt idx="210">
                  <c:v>243</c:v>
                </c:pt>
                <c:pt idx="211">
                  <c:v>243</c:v>
                </c:pt>
                <c:pt idx="212">
                  <c:v>243.4</c:v>
                </c:pt>
                <c:pt idx="213">
                  <c:v>235</c:v>
                </c:pt>
                <c:pt idx="214">
                  <c:v>245</c:v>
                </c:pt>
                <c:pt idx="215">
                  <c:v>245</c:v>
                </c:pt>
                <c:pt idx="216">
                  <c:v>245</c:v>
                </c:pt>
                <c:pt idx="217">
                  <c:v>245</c:v>
                </c:pt>
                <c:pt idx="218">
                  <c:v>245</c:v>
                </c:pt>
                <c:pt idx="219">
                  <c:v>245</c:v>
                </c:pt>
                <c:pt idx="220">
                  <c:v>245</c:v>
                </c:pt>
                <c:pt idx="221">
                  <c:v>245</c:v>
                </c:pt>
                <c:pt idx="222">
                  <c:v>245</c:v>
                </c:pt>
                <c:pt idx="223">
                  <c:v>238.4</c:v>
                </c:pt>
                <c:pt idx="224">
                  <c:v>245</c:v>
                </c:pt>
                <c:pt idx="225">
                  <c:v>245</c:v>
                </c:pt>
                <c:pt idx="226">
                  <c:v>245</c:v>
                </c:pt>
                <c:pt idx="227">
                  <c:v>245</c:v>
                </c:pt>
                <c:pt idx="228">
                  <c:v>245</c:v>
                </c:pt>
                <c:pt idx="229">
                  <c:v>245</c:v>
                </c:pt>
                <c:pt idx="230">
                  <c:v>245</c:v>
                </c:pt>
                <c:pt idx="231">
                  <c:v>245</c:v>
                </c:pt>
                <c:pt idx="232">
                  <c:v>245</c:v>
                </c:pt>
                <c:pt idx="233">
                  <c:v>245</c:v>
                </c:pt>
                <c:pt idx="234">
                  <c:v>245</c:v>
                </c:pt>
                <c:pt idx="235">
                  <c:v>255.8</c:v>
                </c:pt>
                <c:pt idx="236">
                  <c:v>255.8</c:v>
                </c:pt>
                <c:pt idx="237">
                  <c:v>264.2</c:v>
                </c:pt>
                <c:pt idx="238">
                  <c:v>264.2</c:v>
                </c:pt>
                <c:pt idx="239">
                  <c:v>264.2</c:v>
                </c:pt>
                <c:pt idx="240">
                  <c:v>264.2</c:v>
                </c:pt>
                <c:pt idx="241">
                  <c:v>264.2</c:v>
                </c:pt>
                <c:pt idx="242">
                  <c:v>264.2</c:v>
                </c:pt>
                <c:pt idx="243">
                  <c:v>264.2</c:v>
                </c:pt>
                <c:pt idx="244">
                  <c:v>264.2</c:v>
                </c:pt>
                <c:pt idx="245">
                  <c:v>264.2</c:v>
                </c:pt>
                <c:pt idx="246">
                  <c:v>264.2</c:v>
                </c:pt>
                <c:pt idx="247">
                  <c:v>264.2</c:v>
                </c:pt>
                <c:pt idx="248">
                  <c:v>264.2</c:v>
                </c:pt>
                <c:pt idx="249">
                  <c:v>264.2</c:v>
                </c:pt>
                <c:pt idx="250">
                  <c:v>264.2</c:v>
                </c:pt>
                <c:pt idx="251">
                  <c:v>264.2</c:v>
                </c:pt>
                <c:pt idx="252">
                  <c:v>255</c:v>
                </c:pt>
                <c:pt idx="253">
                  <c:v>255</c:v>
                </c:pt>
                <c:pt idx="254">
                  <c:v>255</c:v>
                </c:pt>
                <c:pt idx="255">
                  <c:v>255</c:v>
                </c:pt>
                <c:pt idx="256">
                  <c:v>255</c:v>
                </c:pt>
                <c:pt idx="257">
                  <c:v>255</c:v>
                </c:pt>
                <c:pt idx="258">
                  <c:v>255</c:v>
                </c:pt>
                <c:pt idx="259">
                  <c:v>255</c:v>
                </c:pt>
                <c:pt idx="260">
                  <c:v>253.1</c:v>
                </c:pt>
                <c:pt idx="261">
                  <c:v>250</c:v>
                </c:pt>
                <c:pt idx="262">
                  <c:v>250</c:v>
                </c:pt>
                <c:pt idx="263">
                  <c:v>250</c:v>
                </c:pt>
                <c:pt idx="264">
                  <c:v>250</c:v>
                </c:pt>
                <c:pt idx="265">
                  <c:v>250</c:v>
                </c:pt>
                <c:pt idx="266">
                  <c:v>247.9</c:v>
                </c:pt>
                <c:pt idx="267">
                  <c:v>245</c:v>
                </c:pt>
                <c:pt idx="268">
                  <c:v>247</c:v>
                </c:pt>
                <c:pt idx="269">
                  <c:v>256.3</c:v>
                </c:pt>
                <c:pt idx="270">
                  <c:v>233</c:v>
                </c:pt>
                <c:pt idx="271">
                  <c:v>233</c:v>
                </c:pt>
                <c:pt idx="272">
                  <c:v>233</c:v>
                </c:pt>
                <c:pt idx="273">
                  <c:v>233</c:v>
                </c:pt>
                <c:pt idx="274">
                  <c:v>233</c:v>
                </c:pt>
                <c:pt idx="275">
                  <c:v>242</c:v>
                </c:pt>
                <c:pt idx="276">
                  <c:v>242</c:v>
                </c:pt>
                <c:pt idx="277">
                  <c:v>242</c:v>
                </c:pt>
                <c:pt idx="278">
                  <c:v>220</c:v>
                </c:pt>
                <c:pt idx="279">
                  <c:v>200</c:v>
                </c:pt>
                <c:pt idx="280">
                  <c:v>200</c:v>
                </c:pt>
                <c:pt idx="281">
                  <c:v>200</c:v>
                </c:pt>
                <c:pt idx="282">
                  <c:v>200</c:v>
                </c:pt>
              </c:numCache>
            </c:numRef>
          </c:val>
          <c:smooth val="0"/>
          <c:extLst>
            <c:ext xmlns:c16="http://schemas.microsoft.com/office/drawing/2014/chart" uri="{C3380CC4-5D6E-409C-BE32-E72D297353CC}">
              <c16:uniqueId val="{00000000-AEB9-4D6B-8CEF-25DD8667957A}"/>
            </c:ext>
          </c:extLst>
        </c:ser>
        <c:dLbls>
          <c:showLegendKey val="0"/>
          <c:showVal val="0"/>
          <c:showCatName val="0"/>
          <c:showSerName val="0"/>
          <c:showPercent val="0"/>
          <c:showBubbleSize val="0"/>
        </c:dLbls>
        <c:smooth val="0"/>
        <c:axId val="896247359"/>
        <c:axId val="896243999"/>
      </c:lineChart>
      <c:dateAx>
        <c:axId val="896247359"/>
        <c:scaling>
          <c:orientation val="minMax"/>
        </c:scaling>
        <c:delete val="0"/>
        <c:axPos val="b"/>
        <c:numFmt formatCode="[$-409]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6243999"/>
        <c:crosses val="autoZero"/>
        <c:auto val="1"/>
        <c:lblOffset val="100"/>
        <c:baseTimeUnit val="days"/>
      </c:dateAx>
      <c:valAx>
        <c:axId val="89624399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62473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0.03</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0.05</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0.1</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0.15</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5-B9A2-4A00-BB9F-BFAB61E7F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0.18</c:v>
                </c:pt>
              </c:numCache>
            </c:numRef>
          </c:val>
          <c:extLst>
            <c:ext xmlns:c16="http://schemas.microsoft.com/office/drawing/2014/chart" uri="{C3380CC4-5D6E-409C-BE32-E72D297353CC}">
              <c16:uniqueId val="{00000004-B9A2-4A00-BB9F-BFAB61E7F1BA}"/>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'STERLINGNG Historical Data (1)'!$B$1</c:f>
              <c:strCache>
                <c:ptCount val="1"/>
                <c:pt idx="0">
                  <c:v>Price</c:v>
                </c:pt>
              </c:strCache>
            </c:strRef>
          </c:tx>
          <c:spPr>
            <a:ln w="28575" cap="rnd">
              <a:solidFill>
                <a:srgbClr val="BE1717"/>
              </a:solidFill>
              <a:round/>
            </a:ln>
            <a:effectLst/>
          </c:spPr>
          <c:marker>
            <c:symbol val="none"/>
          </c:marker>
          <c:cat>
            <c:numRef>
              <c:f>'STERLINGNG Historical Data (1)'!$A$2:$A$279</c:f>
              <c:numCache>
                <c:formatCode>[$-409]d\-mmm\-yy;@</c:formatCode>
                <c:ptCount val="278"/>
                <c:pt idx="0">
                  <c:v>46066</c:v>
                </c:pt>
                <c:pt idx="1">
                  <c:v>46065</c:v>
                </c:pt>
                <c:pt idx="2">
                  <c:v>46064</c:v>
                </c:pt>
                <c:pt idx="3">
                  <c:v>46063</c:v>
                </c:pt>
                <c:pt idx="4">
                  <c:v>46062</c:v>
                </c:pt>
                <c:pt idx="5">
                  <c:v>46059</c:v>
                </c:pt>
                <c:pt idx="6">
                  <c:v>46058</c:v>
                </c:pt>
                <c:pt idx="7">
                  <c:v>46057</c:v>
                </c:pt>
                <c:pt idx="8">
                  <c:v>46056</c:v>
                </c:pt>
                <c:pt idx="9">
                  <c:v>46055</c:v>
                </c:pt>
                <c:pt idx="10">
                  <c:v>46052</c:v>
                </c:pt>
                <c:pt idx="11">
                  <c:v>46051</c:v>
                </c:pt>
                <c:pt idx="12">
                  <c:v>46050</c:v>
                </c:pt>
                <c:pt idx="13">
                  <c:v>46049</c:v>
                </c:pt>
                <c:pt idx="14">
                  <c:v>46048</c:v>
                </c:pt>
                <c:pt idx="15">
                  <c:v>46045</c:v>
                </c:pt>
                <c:pt idx="16">
                  <c:v>46044</c:v>
                </c:pt>
                <c:pt idx="17">
                  <c:v>46043</c:v>
                </c:pt>
                <c:pt idx="18">
                  <c:v>46042</c:v>
                </c:pt>
                <c:pt idx="19">
                  <c:v>46041</c:v>
                </c:pt>
                <c:pt idx="20">
                  <c:v>46038</c:v>
                </c:pt>
                <c:pt idx="21">
                  <c:v>46037</c:v>
                </c:pt>
                <c:pt idx="22">
                  <c:v>46036</c:v>
                </c:pt>
                <c:pt idx="23">
                  <c:v>46035</c:v>
                </c:pt>
                <c:pt idx="24">
                  <c:v>46034</c:v>
                </c:pt>
                <c:pt idx="25">
                  <c:v>46031</c:v>
                </c:pt>
                <c:pt idx="26">
                  <c:v>46030</c:v>
                </c:pt>
                <c:pt idx="27">
                  <c:v>46029</c:v>
                </c:pt>
                <c:pt idx="28">
                  <c:v>46028</c:v>
                </c:pt>
                <c:pt idx="29">
                  <c:v>46027</c:v>
                </c:pt>
                <c:pt idx="30">
                  <c:v>46024</c:v>
                </c:pt>
                <c:pt idx="31">
                  <c:v>46022</c:v>
                </c:pt>
                <c:pt idx="32">
                  <c:v>46021</c:v>
                </c:pt>
                <c:pt idx="33">
                  <c:v>46020</c:v>
                </c:pt>
                <c:pt idx="34">
                  <c:v>46015</c:v>
                </c:pt>
                <c:pt idx="35">
                  <c:v>46014</c:v>
                </c:pt>
                <c:pt idx="36">
                  <c:v>46013</c:v>
                </c:pt>
                <c:pt idx="37">
                  <c:v>46010</c:v>
                </c:pt>
                <c:pt idx="38">
                  <c:v>46009</c:v>
                </c:pt>
                <c:pt idx="39">
                  <c:v>46008</c:v>
                </c:pt>
                <c:pt idx="40">
                  <c:v>46007</c:v>
                </c:pt>
                <c:pt idx="41">
                  <c:v>46006</c:v>
                </c:pt>
                <c:pt idx="42">
                  <c:v>46003</c:v>
                </c:pt>
                <c:pt idx="43">
                  <c:v>46002</c:v>
                </c:pt>
                <c:pt idx="44">
                  <c:v>46001</c:v>
                </c:pt>
                <c:pt idx="45">
                  <c:v>46000</c:v>
                </c:pt>
                <c:pt idx="46">
                  <c:v>45999</c:v>
                </c:pt>
                <c:pt idx="47">
                  <c:v>45996</c:v>
                </c:pt>
                <c:pt idx="48">
                  <c:v>45995</c:v>
                </c:pt>
                <c:pt idx="49">
                  <c:v>45994</c:v>
                </c:pt>
                <c:pt idx="50">
                  <c:v>45993</c:v>
                </c:pt>
                <c:pt idx="51">
                  <c:v>45992</c:v>
                </c:pt>
                <c:pt idx="52">
                  <c:v>45989</c:v>
                </c:pt>
                <c:pt idx="53">
                  <c:v>45988</c:v>
                </c:pt>
                <c:pt idx="54">
                  <c:v>45987</c:v>
                </c:pt>
                <c:pt idx="55">
                  <c:v>45986</c:v>
                </c:pt>
                <c:pt idx="56">
                  <c:v>45985</c:v>
                </c:pt>
                <c:pt idx="57">
                  <c:v>45982</c:v>
                </c:pt>
                <c:pt idx="58">
                  <c:v>45981</c:v>
                </c:pt>
                <c:pt idx="59">
                  <c:v>45980</c:v>
                </c:pt>
                <c:pt idx="60">
                  <c:v>45979</c:v>
                </c:pt>
                <c:pt idx="61">
                  <c:v>45978</c:v>
                </c:pt>
                <c:pt idx="62">
                  <c:v>45975</c:v>
                </c:pt>
                <c:pt idx="63">
                  <c:v>45974</c:v>
                </c:pt>
                <c:pt idx="64">
                  <c:v>45973</c:v>
                </c:pt>
                <c:pt idx="65">
                  <c:v>45972</c:v>
                </c:pt>
                <c:pt idx="66">
                  <c:v>45971</c:v>
                </c:pt>
                <c:pt idx="67">
                  <c:v>45968</c:v>
                </c:pt>
                <c:pt idx="68">
                  <c:v>45967</c:v>
                </c:pt>
                <c:pt idx="69">
                  <c:v>45966</c:v>
                </c:pt>
                <c:pt idx="70">
                  <c:v>45965</c:v>
                </c:pt>
                <c:pt idx="71">
                  <c:v>45964</c:v>
                </c:pt>
                <c:pt idx="72">
                  <c:v>45961</c:v>
                </c:pt>
                <c:pt idx="73">
                  <c:v>45960</c:v>
                </c:pt>
                <c:pt idx="74">
                  <c:v>45959</c:v>
                </c:pt>
                <c:pt idx="75">
                  <c:v>45958</c:v>
                </c:pt>
                <c:pt idx="76">
                  <c:v>45957</c:v>
                </c:pt>
                <c:pt idx="77">
                  <c:v>45954</c:v>
                </c:pt>
                <c:pt idx="78">
                  <c:v>45953</c:v>
                </c:pt>
                <c:pt idx="79">
                  <c:v>45952</c:v>
                </c:pt>
                <c:pt idx="80">
                  <c:v>45951</c:v>
                </c:pt>
                <c:pt idx="81">
                  <c:v>45950</c:v>
                </c:pt>
                <c:pt idx="82">
                  <c:v>45947</c:v>
                </c:pt>
                <c:pt idx="83">
                  <c:v>45946</c:v>
                </c:pt>
                <c:pt idx="84">
                  <c:v>45945</c:v>
                </c:pt>
                <c:pt idx="85">
                  <c:v>45944</c:v>
                </c:pt>
                <c:pt idx="86">
                  <c:v>45943</c:v>
                </c:pt>
                <c:pt idx="87">
                  <c:v>45940</c:v>
                </c:pt>
                <c:pt idx="88">
                  <c:v>45939</c:v>
                </c:pt>
                <c:pt idx="89">
                  <c:v>45938</c:v>
                </c:pt>
                <c:pt idx="90">
                  <c:v>45937</c:v>
                </c:pt>
                <c:pt idx="91">
                  <c:v>45936</c:v>
                </c:pt>
                <c:pt idx="92">
                  <c:v>45933</c:v>
                </c:pt>
                <c:pt idx="93">
                  <c:v>45932</c:v>
                </c:pt>
                <c:pt idx="94">
                  <c:v>45930</c:v>
                </c:pt>
                <c:pt idx="95">
                  <c:v>45929</c:v>
                </c:pt>
                <c:pt idx="96">
                  <c:v>45926</c:v>
                </c:pt>
                <c:pt idx="97">
                  <c:v>45925</c:v>
                </c:pt>
                <c:pt idx="98">
                  <c:v>45924</c:v>
                </c:pt>
                <c:pt idx="99">
                  <c:v>45923</c:v>
                </c:pt>
                <c:pt idx="100">
                  <c:v>45922</c:v>
                </c:pt>
                <c:pt idx="101">
                  <c:v>45919</c:v>
                </c:pt>
                <c:pt idx="102">
                  <c:v>45918</c:v>
                </c:pt>
                <c:pt idx="103">
                  <c:v>45917</c:v>
                </c:pt>
                <c:pt idx="104">
                  <c:v>45916</c:v>
                </c:pt>
                <c:pt idx="105">
                  <c:v>45915</c:v>
                </c:pt>
                <c:pt idx="106">
                  <c:v>45912</c:v>
                </c:pt>
                <c:pt idx="107">
                  <c:v>45911</c:v>
                </c:pt>
                <c:pt idx="108">
                  <c:v>45910</c:v>
                </c:pt>
                <c:pt idx="109">
                  <c:v>45909</c:v>
                </c:pt>
                <c:pt idx="110">
                  <c:v>45908</c:v>
                </c:pt>
                <c:pt idx="111">
                  <c:v>45904</c:v>
                </c:pt>
                <c:pt idx="112">
                  <c:v>45903</c:v>
                </c:pt>
                <c:pt idx="113">
                  <c:v>45902</c:v>
                </c:pt>
                <c:pt idx="114">
                  <c:v>45901</c:v>
                </c:pt>
                <c:pt idx="115">
                  <c:v>45898</c:v>
                </c:pt>
                <c:pt idx="116">
                  <c:v>45897</c:v>
                </c:pt>
                <c:pt idx="117">
                  <c:v>45896</c:v>
                </c:pt>
                <c:pt idx="118">
                  <c:v>45895</c:v>
                </c:pt>
                <c:pt idx="119">
                  <c:v>45894</c:v>
                </c:pt>
                <c:pt idx="120">
                  <c:v>45891</c:v>
                </c:pt>
                <c:pt idx="121">
                  <c:v>45890</c:v>
                </c:pt>
                <c:pt idx="122">
                  <c:v>45889</c:v>
                </c:pt>
                <c:pt idx="123">
                  <c:v>45888</c:v>
                </c:pt>
                <c:pt idx="124">
                  <c:v>45887</c:v>
                </c:pt>
                <c:pt idx="125">
                  <c:v>45884</c:v>
                </c:pt>
                <c:pt idx="126">
                  <c:v>45883</c:v>
                </c:pt>
                <c:pt idx="127">
                  <c:v>45882</c:v>
                </c:pt>
                <c:pt idx="128">
                  <c:v>45881</c:v>
                </c:pt>
                <c:pt idx="129">
                  <c:v>45880</c:v>
                </c:pt>
                <c:pt idx="130">
                  <c:v>45877</c:v>
                </c:pt>
                <c:pt idx="131">
                  <c:v>45876</c:v>
                </c:pt>
                <c:pt idx="132">
                  <c:v>45875</c:v>
                </c:pt>
                <c:pt idx="133">
                  <c:v>45874</c:v>
                </c:pt>
                <c:pt idx="134">
                  <c:v>45873</c:v>
                </c:pt>
                <c:pt idx="135">
                  <c:v>45870</c:v>
                </c:pt>
                <c:pt idx="136">
                  <c:v>45869</c:v>
                </c:pt>
                <c:pt idx="137">
                  <c:v>45868</c:v>
                </c:pt>
                <c:pt idx="138">
                  <c:v>45867</c:v>
                </c:pt>
                <c:pt idx="139">
                  <c:v>45866</c:v>
                </c:pt>
                <c:pt idx="140">
                  <c:v>45863</c:v>
                </c:pt>
                <c:pt idx="141">
                  <c:v>45862</c:v>
                </c:pt>
                <c:pt idx="142">
                  <c:v>45861</c:v>
                </c:pt>
                <c:pt idx="143">
                  <c:v>45860</c:v>
                </c:pt>
                <c:pt idx="144">
                  <c:v>45859</c:v>
                </c:pt>
                <c:pt idx="145">
                  <c:v>45856</c:v>
                </c:pt>
                <c:pt idx="146">
                  <c:v>45855</c:v>
                </c:pt>
                <c:pt idx="147">
                  <c:v>45854</c:v>
                </c:pt>
                <c:pt idx="148">
                  <c:v>45852</c:v>
                </c:pt>
                <c:pt idx="149">
                  <c:v>45849</c:v>
                </c:pt>
                <c:pt idx="150">
                  <c:v>45848</c:v>
                </c:pt>
                <c:pt idx="151">
                  <c:v>45847</c:v>
                </c:pt>
                <c:pt idx="152">
                  <c:v>45846</c:v>
                </c:pt>
                <c:pt idx="153">
                  <c:v>45845</c:v>
                </c:pt>
                <c:pt idx="154">
                  <c:v>45842</c:v>
                </c:pt>
                <c:pt idx="155">
                  <c:v>45841</c:v>
                </c:pt>
                <c:pt idx="156">
                  <c:v>45840</c:v>
                </c:pt>
                <c:pt idx="157">
                  <c:v>45839</c:v>
                </c:pt>
                <c:pt idx="158">
                  <c:v>45838</c:v>
                </c:pt>
                <c:pt idx="159">
                  <c:v>45835</c:v>
                </c:pt>
                <c:pt idx="160">
                  <c:v>45834</c:v>
                </c:pt>
                <c:pt idx="161">
                  <c:v>45833</c:v>
                </c:pt>
                <c:pt idx="162">
                  <c:v>45832</c:v>
                </c:pt>
                <c:pt idx="163">
                  <c:v>45831</c:v>
                </c:pt>
                <c:pt idx="164">
                  <c:v>45828</c:v>
                </c:pt>
                <c:pt idx="165">
                  <c:v>45827</c:v>
                </c:pt>
                <c:pt idx="166">
                  <c:v>45826</c:v>
                </c:pt>
                <c:pt idx="167">
                  <c:v>45825</c:v>
                </c:pt>
                <c:pt idx="168">
                  <c:v>45824</c:v>
                </c:pt>
                <c:pt idx="169">
                  <c:v>45821</c:v>
                </c:pt>
                <c:pt idx="170">
                  <c:v>45819</c:v>
                </c:pt>
                <c:pt idx="171">
                  <c:v>45818</c:v>
                </c:pt>
                <c:pt idx="172">
                  <c:v>45813</c:v>
                </c:pt>
                <c:pt idx="173">
                  <c:v>45812</c:v>
                </c:pt>
                <c:pt idx="174">
                  <c:v>45811</c:v>
                </c:pt>
                <c:pt idx="175">
                  <c:v>45810</c:v>
                </c:pt>
                <c:pt idx="176">
                  <c:v>45807</c:v>
                </c:pt>
                <c:pt idx="177">
                  <c:v>45806</c:v>
                </c:pt>
                <c:pt idx="178">
                  <c:v>45805</c:v>
                </c:pt>
                <c:pt idx="179">
                  <c:v>45804</c:v>
                </c:pt>
                <c:pt idx="180">
                  <c:v>45803</c:v>
                </c:pt>
                <c:pt idx="181">
                  <c:v>45800</c:v>
                </c:pt>
                <c:pt idx="182">
                  <c:v>45799</c:v>
                </c:pt>
                <c:pt idx="183">
                  <c:v>45798</c:v>
                </c:pt>
                <c:pt idx="184">
                  <c:v>45797</c:v>
                </c:pt>
                <c:pt idx="185">
                  <c:v>45796</c:v>
                </c:pt>
                <c:pt idx="186">
                  <c:v>45793</c:v>
                </c:pt>
                <c:pt idx="187">
                  <c:v>45792</c:v>
                </c:pt>
                <c:pt idx="188">
                  <c:v>45791</c:v>
                </c:pt>
                <c:pt idx="189">
                  <c:v>45790</c:v>
                </c:pt>
                <c:pt idx="190">
                  <c:v>45789</c:v>
                </c:pt>
                <c:pt idx="191">
                  <c:v>45786</c:v>
                </c:pt>
                <c:pt idx="192">
                  <c:v>45785</c:v>
                </c:pt>
                <c:pt idx="193">
                  <c:v>45784</c:v>
                </c:pt>
                <c:pt idx="194">
                  <c:v>45783</c:v>
                </c:pt>
                <c:pt idx="195">
                  <c:v>45782</c:v>
                </c:pt>
                <c:pt idx="196">
                  <c:v>45779</c:v>
                </c:pt>
                <c:pt idx="197">
                  <c:v>45777</c:v>
                </c:pt>
                <c:pt idx="198">
                  <c:v>45776</c:v>
                </c:pt>
                <c:pt idx="199">
                  <c:v>45775</c:v>
                </c:pt>
                <c:pt idx="200">
                  <c:v>45772</c:v>
                </c:pt>
                <c:pt idx="201">
                  <c:v>45771</c:v>
                </c:pt>
                <c:pt idx="202">
                  <c:v>45770</c:v>
                </c:pt>
                <c:pt idx="203">
                  <c:v>45769</c:v>
                </c:pt>
                <c:pt idx="204">
                  <c:v>45764</c:v>
                </c:pt>
                <c:pt idx="205">
                  <c:v>45763</c:v>
                </c:pt>
                <c:pt idx="206">
                  <c:v>45762</c:v>
                </c:pt>
                <c:pt idx="207">
                  <c:v>45761</c:v>
                </c:pt>
                <c:pt idx="208">
                  <c:v>45758</c:v>
                </c:pt>
                <c:pt idx="209">
                  <c:v>45757</c:v>
                </c:pt>
                <c:pt idx="210">
                  <c:v>45756</c:v>
                </c:pt>
                <c:pt idx="211">
                  <c:v>45755</c:v>
                </c:pt>
                <c:pt idx="212">
                  <c:v>45754</c:v>
                </c:pt>
                <c:pt idx="213">
                  <c:v>45751</c:v>
                </c:pt>
                <c:pt idx="214">
                  <c:v>45750</c:v>
                </c:pt>
                <c:pt idx="215">
                  <c:v>45749</c:v>
                </c:pt>
                <c:pt idx="216">
                  <c:v>45744</c:v>
                </c:pt>
                <c:pt idx="217">
                  <c:v>45743</c:v>
                </c:pt>
                <c:pt idx="218">
                  <c:v>45742</c:v>
                </c:pt>
                <c:pt idx="219">
                  <c:v>45741</c:v>
                </c:pt>
                <c:pt idx="220">
                  <c:v>45740</c:v>
                </c:pt>
                <c:pt idx="221">
                  <c:v>45737</c:v>
                </c:pt>
                <c:pt idx="222">
                  <c:v>45736</c:v>
                </c:pt>
                <c:pt idx="223">
                  <c:v>45735</c:v>
                </c:pt>
                <c:pt idx="224">
                  <c:v>45734</c:v>
                </c:pt>
                <c:pt idx="225">
                  <c:v>45733</c:v>
                </c:pt>
                <c:pt idx="226">
                  <c:v>45730</c:v>
                </c:pt>
                <c:pt idx="227">
                  <c:v>45729</c:v>
                </c:pt>
                <c:pt idx="228">
                  <c:v>45728</c:v>
                </c:pt>
                <c:pt idx="229">
                  <c:v>45727</c:v>
                </c:pt>
                <c:pt idx="230">
                  <c:v>45726</c:v>
                </c:pt>
                <c:pt idx="231">
                  <c:v>45723</c:v>
                </c:pt>
                <c:pt idx="232">
                  <c:v>45722</c:v>
                </c:pt>
                <c:pt idx="233">
                  <c:v>45721</c:v>
                </c:pt>
                <c:pt idx="234">
                  <c:v>45720</c:v>
                </c:pt>
                <c:pt idx="235">
                  <c:v>45719</c:v>
                </c:pt>
                <c:pt idx="236">
                  <c:v>45716</c:v>
                </c:pt>
                <c:pt idx="237">
                  <c:v>45715</c:v>
                </c:pt>
                <c:pt idx="238">
                  <c:v>45714</c:v>
                </c:pt>
                <c:pt idx="239">
                  <c:v>45713</c:v>
                </c:pt>
                <c:pt idx="240">
                  <c:v>45712</c:v>
                </c:pt>
                <c:pt idx="241">
                  <c:v>45709</c:v>
                </c:pt>
                <c:pt idx="242">
                  <c:v>45708</c:v>
                </c:pt>
                <c:pt idx="243">
                  <c:v>45707</c:v>
                </c:pt>
                <c:pt idx="244">
                  <c:v>45706</c:v>
                </c:pt>
                <c:pt idx="245">
                  <c:v>45705</c:v>
                </c:pt>
                <c:pt idx="246">
                  <c:v>45702</c:v>
                </c:pt>
                <c:pt idx="247">
                  <c:v>45701</c:v>
                </c:pt>
                <c:pt idx="248">
                  <c:v>45700</c:v>
                </c:pt>
                <c:pt idx="249">
                  <c:v>45699</c:v>
                </c:pt>
                <c:pt idx="250">
                  <c:v>45698</c:v>
                </c:pt>
                <c:pt idx="251">
                  <c:v>45695</c:v>
                </c:pt>
                <c:pt idx="252">
                  <c:v>45694</c:v>
                </c:pt>
                <c:pt idx="253">
                  <c:v>45693</c:v>
                </c:pt>
                <c:pt idx="254">
                  <c:v>45692</c:v>
                </c:pt>
                <c:pt idx="255">
                  <c:v>45691</c:v>
                </c:pt>
                <c:pt idx="256">
                  <c:v>45688</c:v>
                </c:pt>
                <c:pt idx="257">
                  <c:v>45687</c:v>
                </c:pt>
                <c:pt idx="258">
                  <c:v>45686</c:v>
                </c:pt>
                <c:pt idx="259">
                  <c:v>45685</c:v>
                </c:pt>
                <c:pt idx="260">
                  <c:v>45684</c:v>
                </c:pt>
                <c:pt idx="261">
                  <c:v>45681</c:v>
                </c:pt>
                <c:pt idx="262">
                  <c:v>45680</c:v>
                </c:pt>
                <c:pt idx="263">
                  <c:v>45679</c:v>
                </c:pt>
                <c:pt idx="264">
                  <c:v>45678</c:v>
                </c:pt>
                <c:pt idx="265">
                  <c:v>45677</c:v>
                </c:pt>
                <c:pt idx="266">
                  <c:v>45674</c:v>
                </c:pt>
                <c:pt idx="267">
                  <c:v>45673</c:v>
                </c:pt>
                <c:pt idx="268">
                  <c:v>45672</c:v>
                </c:pt>
                <c:pt idx="269">
                  <c:v>45671</c:v>
                </c:pt>
                <c:pt idx="270">
                  <c:v>45670</c:v>
                </c:pt>
                <c:pt idx="271">
                  <c:v>45667</c:v>
                </c:pt>
                <c:pt idx="272">
                  <c:v>45666</c:v>
                </c:pt>
                <c:pt idx="273">
                  <c:v>45665</c:v>
                </c:pt>
                <c:pt idx="274">
                  <c:v>45664</c:v>
                </c:pt>
                <c:pt idx="275">
                  <c:v>45663</c:v>
                </c:pt>
                <c:pt idx="276">
                  <c:v>45660</c:v>
                </c:pt>
                <c:pt idx="277">
                  <c:v>45659</c:v>
                </c:pt>
              </c:numCache>
            </c:numRef>
          </c:cat>
          <c:val>
            <c:numRef>
              <c:f>'STERLINGNG Historical Data (1)'!$B$2:$B$279</c:f>
              <c:numCache>
                <c:formatCode>General</c:formatCode>
                <c:ptCount val="278"/>
                <c:pt idx="0">
                  <c:v>7.95</c:v>
                </c:pt>
                <c:pt idx="1">
                  <c:v>7.7</c:v>
                </c:pt>
                <c:pt idx="2">
                  <c:v>7.65</c:v>
                </c:pt>
                <c:pt idx="3">
                  <c:v>8.1</c:v>
                </c:pt>
                <c:pt idx="4">
                  <c:v>7.6</c:v>
                </c:pt>
                <c:pt idx="5">
                  <c:v>7.6</c:v>
                </c:pt>
                <c:pt idx="6">
                  <c:v>7.45</c:v>
                </c:pt>
                <c:pt idx="7">
                  <c:v>7.3</c:v>
                </c:pt>
                <c:pt idx="8">
                  <c:v>7.3</c:v>
                </c:pt>
                <c:pt idx="9">
                  <c:v>7.3</c:v>
                </c:pt>
                <c:pt idx="10">
                  <c:v>7.3</c:v>
                </c:pt>
                <c:pt idx="11">
                  <c:v>7.45</c:v>
                </c:pt>
                <c:pt idx="12">
                  <c:v>7.4</c:v>
                </c:pt>
                <c:pt idx="13">
                  <c:v>7.3</c:v>
                </c:pt>
                <c:pt idx="14">
                  <c:v>7</c:v>
                </c:pt>
                <c:pt idx="15">
                  <c:v>7.5</c:v>
                </c:pt>
                <c:pt idx="16">
                  <c:v>7.8</c:v>
                </c:pt>
                <c:pt idx="17">
                  <c:v>7.85</c:v>
                </c:pt>
                <c:pt idx="18">
                  <c:v>7.8</c:v>
                </c:pt>
                <c:pt idx="19">
                  <c:v>7.8</c:v>
                </c:pt>
                <c:pt idx="20">
                  <c:v>7.75</c:v>
                </c:pt>
                <c:pt idx="21">
                  <c:v>7.75</c:v>
                </c:pt>
                <c:pt idx="22">
                  <c:v>7.8</c:v>
                </c:pt>
                <c:pt idx="23">
                  <c:v>7.35</c:v>
                </c:pt>
                <c:pt idx="24">
                  <c:v>7.25</c:v>
                </c:pt>
                <c:pt idx="25">
                  <c:v>7</c:v>
                </c:pt>
                <c:pt idx="26">
                  <c:v>7.05</c:v>
                </c:pt>
                <c:pt idx="27">
                  <c:v>7.45</c:v>
                </c:pt>
                <c:pt idx="28">
                  <c:v>7.5</c:v>
                </c:pt>
                <c:pt idx="29">
                  <c:v>7.4</c:v>
                </c:pt>
                <c:pt idx="30">
                  <c:v>7.05</c:v>
                </c:pt>
                <c:pt idx="31">
                  <c:v>7.05</c:v>
                </c:pt>
                <c:pt idx="32">
                  <c:v>7</c:v>
                </c:pt>
                <c:pt idx="33">
                  <c:v>7</c:v>
                </c:pt>
                <c:pt idx="34">
                  <c:v>7.1</c:v>
                </c:pt>
                <c:pt idx="35">
                  <c:v>7.15</c:v>
                </c:pt>
                <c:pt idx="36">
                  <c:v>7.3</c:v>
                </c:pt>
                <c:pt idx="37">
                  <c:v>7.1</c:v>
                </c:pt>
                <c:pt idx="38">
                  <c:v>6.9</c:v>
                </c:pt>
                <c:pt idx="39">
                  <c:v>7.35</c:v>
                </c:pt>
                <c:pt idx="40">
                  <c:v>7.1</c:v>
                </c:pt>
                <c:pt idx="41">
                  <c:v>7.05</c:v>
                </c:pt>
                <c:pt idx="42">
                  <c:v>7.05</c:v>
                </c:pt>
                <c:pt idx="43">
                  <c:v>7.05</c:v>
                </c:pt>
                <c:pt idx="44">
                  <c:v>7</c:v>
                </c:pt>
                <c:pt idx="45">
                  <c:v>7</c:v>
                </c:pt>
                <c:pt idx="46">
                  <c:v>7.25</c:v>
                </c:pt>
                <c:pt idx="47">
                  <c:v>7.1</c:v>
                </c:pt>
                <c:pt idx="48">
                  <c:v>7.1</c:v>
                </c:pt>
                <c:pt idx="49">
                  <c:v>7.35</c:v>
                </c:pt>
                <c:pt idx="50">
                  <c:v>7.1</c:v>
                </c:pt>
                <c:pt idx="51">
                  <c:v>7.1</c:v>
                </c:pt>
                <c:pt idx="52">
                  <c:v>7.15</c:v>
                </c:pt>
                <c:pt idx="53">
                  <c:v>7.15</c:v>
                </c:pt>
                <c:pt idx="54">
                  <c:v>7.8</c:v>
                </c:pt>
                <c:pt idx="55">
                  <c:v>7.3</c:v>
                </c:pt>
                <c:pt idx="56">
                  <c:v>6.7</c:v>
                </c:pt>
                <c:pt idx="57">
                  <c:v>7.2</c:v>
                </c:pt>
                <c:pt idx="58">
                  <c:v>7.55</c:v>
                </c:pt>
                <c:pt idx="59">
                  <c:v>7.55</c:v>
                </c:pt>
                <c:pt idx="60">
                  <c:v>7.45</c:v>
                </c:pt>
                <c:pt idx="61">
                  <c:v>7.4</c:v>
                </c:pt>
                <c:pt idx="62">
                  <c:v>7.45</c:v>
                </c:pt>
                <c:pt idx="63">
                  <c:v>7.3</c:v>
                </c:pt>
                <c:pt idx="64">
                  <c:v>7.75</c:v>
                </c:pt>
                <c:pt idx="65">
                  <c:v>7.1</c:v>
                </c:pt>
                <c:pt idx="66">
                  <c:v>7.5</c:v>
                </c:pt>
                <c:pt idx="67">
                  <c:v>7.5</c:v>
                </c:pt>
                <c:pt idx="68">
                  <c:v>7.5</c:v>
                </c:pt>
                <c:pt idx="69">
                  <c:v>7.9</c:v>
                </c:pt>
                <c:pt idx="70">
                  <c:v>8</c:v>
                </c:pt>
                <c:pt idx="71">
                  <c:v>7.85</c:v>
                </c:pt>
                <c:pt idx="72">
                  <c:v>7.75</c:v>
                </c:pt>
                <c:pt idx="73">
                  <c:v>7.6</c:v>
                </c:pt>
                <c:pt idx="74">
                  <c:v>7.6</c:v>
                </c:pt>
                <c:pt idx="75">
                  <c:v>7.7</c:v>
                </c:pt>
                <c:pt idx="76">
                  <c:v>7.7</c:v>
                </c:pt>
                <c:pt idx="77">
                  <c:v>8</c:v>
                </c:pt>
                <c:pt idx="78">
                  <c:v>8</c:v>
                </c:pt>
                <c:pt idx="79">
                  <c:v>7.95</c:v>
                </c:pt>
                <c:pt idx="80">
                  <c:v>7.8</c:v>
                </c:pt>
                <c:pt idx="81">
                  <c:v>8.1</c:v>
                </c:pt>
                <c:pt idx="82">
                  <c:v>7.8</c:v>
                </c:pt>
                <c:pt idx="83">
                  <c:v>8.1999999999999993</c:v>
                </c:pt>
                <c:pt idx="84">
                  <c:v>7.7</c:v>
                </c:pt>
                <c:pt idx="85">
                  <c:v>7.7</c:v>
                </c:pt>
                <c:pt idx="86">
                  <c:v>7.7</c:v>
                </c:pt>
                <c:pt idx="87">
                  <c:v>7.55</c:v>
                </c:pt>
                <c:pt idx="88">
                  <c:v>8.35</c:v>
                </c:pt>
                <c:pt idx="89">
                  <c:v>8</c:v>
                </c:pt>
                <c:pt idx="90">
                  <c:v>8.0500000000000007</c:v>
                </c:pt>
                <c:pt idx="91">
                  <c:v>8.4</c:v>
                </c:pt>
                <c:pt idx="92">
                  <c:v>8</c:v>
                </c:pt>
                <c:pt idx="93">
                  <c:v>7.85</c:v>
                </c:pt>
                <c:pt idx="94">
                  <c:v>7.6</c:v>
                </c:pt>
                <c:pt idx="95">
                  <c:v>7.5</c:v>
                </c:pt>
                <c:pt idx="96">
                  <c:v>7.55</c:v>
                </c:pt>
                <c:pt idx="97">
                  <c:v>7.3</c:v>
                </c:pt>
                <c:pt idx="98">
                  <c:v>7.45</c:v>
                </c:pt>
                <c:pt idx="99">
                  <c:v>7.35</c:v>
                </c:pt>
                <c:pt idx="100">
                  <c:v>7.45</c:v>
                </c:pt>
                <c:pt idx="101">
                  <c:v>7.4</c:v>
                </c:pt>
                <c:pt idx="102">
                  <c:v>7.5</c:v>
                </c:pt>
                <c:pt idx="103">
                  <c:v>7.3</c:v>
                </c:pt>
                <c:pt idx="104">
                  <c:v>7.5</c:v>
                </c:pt>
                <c:pt idx="105">
                  <c:v>7.55</c:v>
                </c:pt>
                <c:pt idx="106">
                  <c:v>7.9</c:v>
                </c:pt>
                <c:pt idx="107">
                  <c:v>7.5</c:v>
                </c:pt>
                <c:pt idx="108">
                  <c:v>7.5</c:v>
                </c:pt>
                <c:pt idx="109">
                  <c:v>7.5</c:v>
                </c:pt>
                <c:pt idx="110">
                  <c:v>7.5</c:v>
                </c:pt>
                <c:pt idx="111">
                  <c:v>7.5</c:v>
                </c:pt>
                <c:pt idx="112">
                  <c:v>7.55</c:v>
                </c:pt>
                <c:pt idx="113">
                  <c:v>7.5</c:v>
                </c:pt>
                <c:pt idx="114">
                  <c:v>7.5</c:v>
                </c:pt>
                <c:pt idx="115">
                  <c:v>7.8</c:v>
                </c:pt>
                <c:pt idx="116">
                  <c:v>8</c:v>
                </c:pt>
                <c:pt idx="117">
                  <c:v>8</c:v>
                </c:pt>
                <c:pt idx="118">
                  <c:v>7.95</c:v>
                </c:pt>
                <c:pt idx="119">
                  <c:v>7.7</c:v>
                </c:pt>
                <c:pt idx="120">
                  <c:v>7.55</c:v>
                </c:pt>
                <c:pt idx="121">
                  <c:v>7.6</c:v>
                </c:pt>
                <c:pt idx="122">
                  <c:v>7.8</c:v>
                </c:pt>
                <c:pt idx="123">
                  <c:v>7.8</c:v>
                </c:pt>
                <c:pt idx="124">
                  <c:v>8.0500000000000007</c:v>
                </c:pt>
                <c:pt idx="125">
                  <c:v>7.5</c:v>
                </c:pt>
                <c:pt idx="126">
                  <c:v>7.9</c:v>
                </c:pt>
                <c:pt idx="127">
                  <c:v>8.09</c:v>
                </c:pt>
                <c:pt idx="128">
                  <c:v>8.09</c:v>
                </c:pt>
                <c:pt idx="129">
                  <c:v>8.25</c:v>
                </c:pt>
                <c:pt idx="130">
                  <c:v>8.35</c:v>
                </c:pt>
                <c:pt idx="131">
                  <c:v>7.8</c:v>
                </c:pt>
                <c:pt idx="132">
                  <c:v>8.16</c:v>
                </c:pt>
                <c:pt idx="133">
                  <c:v>7.42</c:v>
                </c:pt>
                <c:pt idx="134">
                  <c:v>6.75</c:v>
                </c:pt>
                <c:pt idx="135">
                  <c:v>6.5</c:v>
                </c:pt>
                <c:pt idx="136">
                  <c:v>7</c:v>
                </c:pt>
                <c:pt idx="137">
                  <c:v>6.7</c:v>
                </c:pt>
                <c:pt idx="138">
                  <c:v>6.7</c:v>
                </c:pt>
                <c:pt idx="139">
                  <c:v>6.65</c:v>
                </c:pt>
                <c:pt idx="140">
                  <c:v>6.6</c:v>
                </c:pt>
                <c:pt idx="141">
                  <c:v>6.4</c:v>
                </c:pt>
                <c:pt idx="142">
                  <c:v>6.22</c:v>
                </c:pt>
                <c:pt idx="143">
                  <c:v>6.22</c:v>
                </c:pt>
                <c:pt idx="144">
                  <c:v>6.48</c:v>
                </c:pt>
                <c:pt idx="145">
                  <c:v>6.17</c:v>
                </c:pt>
                <c:pt idx="146">
                  <c:v>6.45</c:v>
                </c:pt>
                <c:pt idx="147">
                  <c:v>6.39</c:v>
                </c:pt>
                <c:pt idx="148">
                  <c:v>6.2</c:v>
                </c:pt>
                <c:pt idx="149">
                  <c:v>6.16</c:v>
                </c:pt>
                <c:pt idx="150">
                  <c:v>5.8</c:v>
                </c:pt>
                <c:pt idx="151">
                  <c:v>5.55</c:v>
                </c:pt>
                <c:pt idx="152">
                  <c:v>5.51</c:v>
                </c:pt>
                <c:pt idx="153">
                  <c:v>5.61</c:v>
                </c:pt>
                <c:pt idx="154">
                  <c:v>5.6</c:v>
                </c:pt>
                <c:pt idx="155">
                  <c:v>5.6</c:v>
                </c:pt>
                <c:pt idx="156">
                  <c:v>5.6</c:v>
                </c:pt>
                <c:pt idx="157">
                  <c:v>5.65</c:v>
                </c:pt>
                <c:pt idx="158">
                  <c:v>5.7</c:v>
                </c:pt>
                <c:pt idx="159">
                  <c:v>5.62</c:v>
                </c:pt>
                <c:pt idx="160">
                  <c:v>5.6</c:v>
                </c:pt>
                <c:pt idx="161">
                  <c:v>5.7</c:v>
                </c:pt>
                <c:pt idx="162">
                  <c:v>5.79</c:v>
                </c:pt>
                <c:pt idx="163">
                  <c:v>5.79</c:v>
                </c:pt>
                <c:pt idx="164">
                  <c:v>5.6</c:v>
                </c:pt>
                <c:pt idx="165">
                  <c:v>5.79</c:v>
                </c:pt>
                <c:pt idx="166">
                  <c:v>5.29</c:v>
                </c:pt>
                <c:pt idx="167">
                  <c:v>5.03</c:v>
                </c:pt>
                <c:pt idx="168">
                  <c:v>5.5</c:v>
                </c:pt>
                <c:pt idx="169">
                  <c:v>5.78</c:v>
                </c:pt>
                <c:pt idx="170">
                  <c:v>5.75</c:v>
                </c:pt>
                <c:pt idx="171">
                  <c:v>5.8</c:v>
                </c:pt>
                <c:pt idx="172">
                  <c:v>5.65</c:v>
                </c:pt>
                <c:pt idx="173">
                  <c:v>5.85</c:v>
                </c:pt>
                <c:pt idx="174">
                  <c:v>5.6</c:v>
                </c:pt>
                <c:pt idx="175">
                  <c:v>5.6</c:v>
                </c:pt>
                <c:pt idx="176">
                  <c:v>5.65</c:v>
                </c:pt>
                <c:pt idx="177">
                  <c:v>5.75</c:v>
                </c:pt>
                <c:pt idx="178">
                  <c:v>5.9</c:v>
                </c:pt>
                <c:pt idx="179">
                  <c:v>5.67</c:v>
                </c:pt>
                <c:pt idx="180">
                  <c:v>5.85</c:v>
                </c:pt>
                <c:pt idx="181">
                  <c:v>5.95</c:v>
                </c:pt>
                <c:pt idx="182">
                  <c:v>5.95</c:v>
                </c:pt>
                <c:pt idx="183">
                  <c:v>6</c:v>
                </c:pt>
                <c:pt idx="184">
                  <c:v>6.03</c:v>
                </c:pt>
                <c:pt idx="185">
                  <c:v>6.07</c:v>
                </c:pt>
                <c:pt idx="186">
                  <c:v>5.9</c:v>
                </c:pt>
                <c:pt idx="187">
                  <c:v>5.8</c:v>
                </c:pt>
                <c:pt idx="188">
                  <c:v>6</c:v>
                </c:pt>
                <c:pt idx="189">
                  <c:v>6</c:v>
                </c:pt>
                <c:pt idx="190">
                  <c:v>5.7</c:v>
                </c:pt>
                <c:pt idx="191">
                  <c:v>6.05</c:v>
                </c:pt>
                <c:pt idx="192">
                  <c:v>5.5</c:v>
                </c:pt>
                <c:pt idx="193">
                  <c:v>5.5</c:v>
                </c:pt>
                <c:pt idx="194">
                  <c:v>5.65</c:v>
                </c:pt>
                <c:pt idx="195">
                  <c:v>5.35</c:v>
                </c:pt>
                <c:pt idx="196">
                  <c:v>5.5</c:v>
                </c:pt>
                <c:pt idx="197">
                  <c:v>5.4</c:v>
                </c:pt>
                <c:pt idx="198">
                  <c:v>5.32</c:v>
                </c:pt>
                <c:pt idx="199">
                  <c:v>5.23</c:v>
                </c:pt>
                <c:pt idx="200">
                  <c:v>5.3</c:v>
                </c:pt>
                <c:pt idx="201">
                  <c:v>5.23</c:v>
                </c:pt>
                <c:pt idx="202">
                  <c:v>5.09</c:v>
                </c:pt>
                <c:pt idx="203">
                  <c:v>5.05</c:v>
                </c:pt>
                <c:pt idx="204">
                  <c:v>5.3</c:v>
                </c:pt>
                <c:pt idx="205">
                  <c:v>5.23</c:v>
                </c:pt>
                <c:pt idx="206">
                  <c:v>5.24</c:v>
                </c:pt>
                <c:pt idx="207">
                  <c:v>5.23</c:v>
                </c:pt>
                <c:pt idx="208">
                  <c:v>5.2</c:v>
                </c:pt>
                <c:pt idx="209">
                  <c:v>5.15</c:v>
                </c:pt>
                <c:pt idx="210">
                  <c:v>5.15</c:v>
                </c:pt>
                <c:pt idx="211">
                  <c:v>5.15</c:v>
                </c:pt>
                <c:pt idx="212">
                  <c:v>4.82</c:v>
                </c:pt>
                <c:pt idx="213">
                  <c:v>5.29</c:v>
                </c:pt>
                <c:pt idx="214">
                  <c:v>5.26</c:v>
                </c:pt>
                <c:pt idx="215">
                  <c:v>5.0999999999999996</c:v>
                </c:pt>
                <c:pt idx="216">
                  <c:v>5.45</c:v>
                </c:pt>
                <c:pt idx="217">
                  <c:v>5.3</c:v>
                </c:pt>
                <c:pt idx="218">
                  <c:v>5.5</c:v>
                </c:pt>
                <c:pt idx="219">
                  <c:v>5.35</c:v>
                </c:pt>
                <c:pt idx="220">
                  <c:v>5.0999999999999996</c:v>
                </c:pt>
                <c:pt idx="221">
                  <c:v>5.31</c:v>
                </c:pt>
                <c:pt idx="222">
                  <c:v>5.3</c:v>
                </c:pt>
                <c:pt idx="223">
                  <c:v>5.3</c:v>
                </c:pt>
                <c:pt idx="224">
                  <c:v>5.31</c:v>
                </c:pt>
                <c:pt idx="225">
                  <c:v>5.31</c:v>
                </c:pt>
                <c:pt idx="226">
                  <c:v>5.4</c:v>
                </c:pt>
                <c:pt idx="227">
                  <c:v>5.38</c:v>
                </c:pt>
                <c:pt idx="228">
                  <c:v>5.3</c:v>
                </c:pt>
                <c:pt idx="229">
                  <c:v>5.25</c:v>
                </c:pt>
                <c:pt idx="230">
                  <c:v>5.32</c:v>
                </c:pt>
                <c:pt idx="231">
                  <c:v>5.12</c:v>
                </c:pt>
                <c:pt idx="232">
                  <c:v>5.2</c:v>
                </c:pt>
                <c:pt idx="233">
                  <c:v>5.2</c:v>
                </c:pt>
                <c:pt idx="234">
                  <c:v>5.2</c:v>
                </c:pt>
                <c:pt idx="235">
                  <c:v>5.3</c:v>
                </c:pt>
                <c:pt idx="236">
                  <c:v>5.5</c:v>
                </c:pt>
                <c:pt idx="237">
                  <c:v>5.59</c:v>
                </c:pt>
                <c:pt idx="238">
                  <c:v>5.63</c:v>
                </c:pt>
                <c:pt idx="239">
                  <c:v>5.6</c:v>
                </c:pt>
                <c:pt idx="240">
                  <c:v>5.9</c:v>
                </c:pt>
                <c:pt idx="241">
                  <c:v>5.95</c:v>
                </c:pt>
                <c:pt idx="242">
                  <c:v>5.95</c:v>
                </c:pt>
                <c:pt idx="243">
                  <c:v>5.93</c:v>
                </c:pt>
                <c:pt idx="244">
                  <c:v>5.93</c:v>
                </c:pt>
                <c:pt idx="245">
                  <c:v>5.87</c:v>
                </c:pt>
                <c:pt idx="246">
                  <c:v>6.04</c:v>
                </c:pt>
                <c:pt idx="247">
                  <c:v>6</c:v>
                </c:pt>
                <c:pt idx="248">
                  <c:v>5.99</c:v>
                </c:pt>
                <c:pt idx="249">
                  <c:v>5.96</c:v>
                </c:pt>
                <c:pt idx="250">
                  <c:v>5.87</c:v>
                </c:pt>
                <c:pt idx="251">
                  <c:v>5.95</c:v>
                </c:pt>
                <c:pt idx="252">
                  <c:v>5.99</c:v>
                </c:pt>
                <c:pt idx="253">
                  <c:v>5.92</c:v>
                </c:pt>
                <c:pt idx="254">
                  <c:v>5.95</c:v>
                </c:pt>
                <c:pt idx="255">
                  <c:v>5.8</c:v>
                </c:pt>
                <c:pt idx="256">
                  <c:v>5.8</c:v>
                </c:pt>
                <c:pt idx="257">
                  <c:v>5.84</c:v>
                </c:pt>
                <c:pt idx="258">
                  <c:v>5.95</c:v>
                </c:pt>
                <c:pt idx="259">
                  <c:v>5.91</c:v>
                </c:pt>
                <c:pt idx="260">
                  <c:v>6.17</c:v>
                </c:pt>
                <c:pt idx="261">
                  <c:v>5.65</c:v>
                </c:pt>
                <c:pt idx="262">
                  <c:v>5.55</c:v>
                </c:pt>
                <c:pt idx="263">
                  <c:v>5.4</c:v>
                </c:pt>
                <c:pt idx="264">
                  <c:v>5.4</c:v>
                </c:pt>
                <c:pt idx="265">
                  <c:v>5.62</c:v>
                </c:pt>
                <c:pt idx="266">
                  <c:v>5.67</c:v>
                </c:pt>
                <c:pt idx="267">
                  <c:v>5.7</c:v>
                </c:pt>
                <c:pt idx="268">
                  <c:v>5.65</c:v>
                </c:pt>
                <c:pt idx="269">
                  <c:v>5.6</c:v>
                </c:pt>
                <c:pt idx="270">
                  <c:v>5.8</c:v>
                </c:pt>
                <c:pt idx="271">
                  <c:v>5.8</c:v>
                </c:pt>
                <c:pt idx="272">
                  <c:v>5.8</c:v>
                </c:pt>
                <c:pt idx="273">
                  <c:v>5.85</c:v>
                </c:pt>
                <c:pt idx="274">
                  <c:v>6</c:v>
                </c:pt>
                <c:pt idx="275">
                  <c:v>6.07</c:v>
                </c:pt>
                <c:pt idx="276">
                  <c:v>6.3</c:v>
                </c:pt>
                <c:pt idx="277">
                  <c:v>5.83</c:v>
                </c:pt>
              </c:numCache>
            </c:numRef>
          </c:val>
          <c:smooth val="0"/>
          <c:extLst>
            <c:ext xmlns:c16="http://schemas.microsoft.com/office/drawing/2014/chart" uri="{C3380CC4-5D6E-409C-BE32-E72D297353CC}">
              <c16:uniqueId val="{00000000-C9DC-4043-BD33-0CE904C9AC17}"/>
            </c:ext>
          </c:extLst>
        </c:ser>
        <c:dLbls>
          <c:showLegendKey val="0"/>
          <c:showVal val="0"/>
          <c:showCatName val="0"/>
          <c:showSerName val="0"/>
          <c:showPercent val="0"/>
          <c:showBubbleSize val="0"/>
        </c:dLbls>
        <c:smooth val="0"/>
        <c:axId val="902806063"/>
        <c:axId val="902819023"/>
      </c:lineChart>
      <c:dateAx>
        <c:axId val="902806063"/>
        <c:scaling>
          <c:orientation val="minMax"/>
        </c:scaling>
        <c:delete val="0"/>
        <c:axPos val="b"/>
        <c:numFmt formatCode="[$-409]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819023"/>
        <c:crosses val="autoZero"/>
        <c:auto val="1"/>
        <c:lblOffset val="100"/>
        <c:baseTimeUnit val="days"/>
      </c:dateAx>
      <c:valAx>
        <c:axId val="902819023"/>
        <c:scaling>
          <c:orientation val="minMax"/>
          <c:min val="4"/>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80606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16</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20</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20</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30</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5-B9A2-4A00-BB9F-BFAB61E7F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30</c:v>
                </c:pt>
              </c:numCache>
            </c:numRef>
          </c:val>
          <c:extLst>
            <c:ext xmlns:c16="http://schemas.microsoft.com/office/drawing/2014/chart" uri="{C3380CC4-5D6E-409C-BE32-E72D297353CC}">
              <c16:uniqueId val="{00000004-B9A2-4A00-BB9F-BFAB61E7F1BA}"/>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'DANGCEM Historical Data (4)'!$B$1</c:f>
              <c:strCache>
                <c:ptCount val="1"/>
                <c:pt idx="0">
                  <c:v>Price</c:v>
                </c:pt>
              </c:strCache>
            </c:strRef>
          </c:tx>
          <c:spPr>
            <a:ln w="28575" cap="rnd">
              <a:solidFill>
                <a:srgbClr val="1B194F"/>
              </a:solidFill>
              <a:round/>
            </a:ln>
            <a:effectLst/>
          </c:spPr>
          <c:marker>
            <c:symbol val="none"/>
          </c:marker>
          <c:cat>
            <c:numRef>
              <c:f>'DANGCEM Historical Data (4)'!$A$2:$A$284</c:f>
              <c:numCache>
                <c:formatCode>[$-409]d\-mmm\-yy;@</c:formatCode>
                <c:ptCount val="283"/>
                <c:pt idx="0">
                  <c:v>46073</c:v>
                </c:pt>
                <c:pt idx="1">
                  <c:v>46072</c:v>
                </c:pt>
                <c:pt idx="2">
                  <c:v>46071</c:v>
                </c:pt>
                <c:pt idx="3">
                  <c:v>46070</c:v>
                </c:pt>
                <c:pt idx="4">
                  <c:v>46069</c:v>
                </c:pt>
                <c:pt idx="5">
                  <c:v>46066</c:v>
                </c:pt>
                <c:pt idx="6">
                  <c:v>46065</c:v>
                </c:pt>
                <c:pt idx="7">
                  <c:v>46064</c:v>
                </c:pt>
                <c:pt idx="8">
                  <c:v>46063</c:v>
                </c:pt>
                <c:pt idx="9">
                  <c:v>46062</c:v>
                </c:pt>
                <c:pt idx="10">
                  <c:v>46059</c:v>
                </c:pt>
                <c:pt idx="11">
                  <c:v>46058</c:v>
                </c:pt>
                <c:pt idx="12">
                  <c:v>46057</c:v>
                </c:pt>
                <c:pt idx="13">
                  <c:v>46056</c:v>
                </c:pt>
                <c:pt idx="14">
                  <c:v>46055</c:v>
                </c:pt>
                <c:pt idx="15">
                  <c:v>46052</c:v>
                </c:pt>
                <c:pt idx="16">
                  <c:v>46051</c:v>
                </c:pt>
                <c:pt idx="17">
                  <c:v>46050</c:v>
                </c:pt>
                <c:pt idx="18">
                  <c:v>46049</c:v>
                </c:pt>
                <c:pt idx="19">
                  <c:v>46048</c:v>
                </c:pt>
                <c:pt idx="20">
                  <c:v>46045</c:v>
                </c:pt>
                <c:pt idx="21">
                  <c:v>46044</c:v>
                </c:pt>
                <c:pt idx="22">
                  <c:v>46043</c:v>
                </c:pt>
                <c:pt idx="23">
                  <c:v>46042</c:v>
                </c:pt>
                <c:pt idx="24">
                  <c:v>46041</c:v>
                </c:pt>
                <c:pt idx="25">
                  <c:v>46038</c:v>
                </c:pt>
                <c:pt idx="26">
                  <c:v>46037</c:v>
                </c:pt>
                <c:pt idx="27">
                  <c:v>46036</c:v>
                </c:pt>
                <c:pt idx="28">
                  <c:v>46035</c:v>
                </c:pt>
                <c:pt idx="29">
                  <c:v>46034</c:v>
                </c:pt>
                <c:pt idx="30">
                  <c:v>46031</c:v>
                </c:pt>
                <c:pt idx="31">
                  <c:v>46030</c:v>
                </c:pt>
                <c:pt idx="32">
                  <c:v>46029</c:v>
                </c:pt>
                <c:pt idx="33">
                  <c:v>46028</c:v>
                </c:pt>
                <c:pt idx="34">
                  <c:v>46027</c:v>
                </c:pt>
                <c:pt idx="35">
                  <c:v>46024</c:v>
                </c:pt>
                <c:pt idx="36">
                  <c:v>46022</c:v>
                </c:pt>
                <c:pt idx="37">
                  <c:v>46021</c:v>
                </c:pt>
                <c:pt idx="38">
                  <c:v>46020</c:v>
                </c:pt>
                <c:pt idx="39">
                  <c:v>46015</c:v>
                </c:pt>
                <c:pt idx="40">
                  <c:v>46014</c:v>
                </c:pt>
                <c:pt idx="41">
                  <c:v>46013</c:v>
                </c:pt>
                <c:pt idx="42">
                  <c:v>46010</c:v>
                </c:pt>
                <c:pt idx="43">
                  <c:v>46009</c:v>
                </c:pt>
                <c:pt idx="44">
                  <c:v>46008</c:v>
                </c:pt>
                <c:pt idx="45">
                  <c:v>46007</c:v>
                </c:pt>
                <c:pt idx="46">
                  <c:v>46006</c:v>
                </c:pt>
                <c:pt idx="47">
                  <c:v>46003</c:v>
                </c:pt>
                <c:pt idx="48">
                  <c:v>46002</c:v>
                </c:pt>
                <c:pt idx="49">
                  <c:v>46001</c:v>
                </c:pt>
                <c:pt idx="50">
                  <c:v>46000</c:v>
                </c:pt>
                <c:pt idx="51">
                  <c:v>45999</c:v>
                </c:pt>
                <c:pt idx="52">
                  <c:v>45996</c:v>
                </c:pt>
                <c:pt idx="53">
                  <c:v>45995</c:v>
                </c:pt>
                <c:pt idx="54">
                  <c:v>45994</c:v>
                </c:pt>
                <c:pt idx="55">
                  <c:v>45993</c:v>
                </c:pt>
                <c:pt idx="56">
                  <c:v>45992</c:v>
                </c:pt>
                <c:pt idx="57">
                  <c:v>45989</c:v>
                </c:pt>
                <c:pt idx="58">
                  <c:v>45988</c:v>
                </c:pt>
                <c:pt idx="59">
                  <c:v>45987</c:v>
                </c:pt>
                <c:pt idx="60">
                  <c:v>45986</c:v>
                </c:pt>
                <c:pt idx="61">
                  <c:v>45985</c:v>
                </c:pt>
                <c:pt idx="62">
                  <c:v>45982</c:v>
                </c:pt>
                <c:pt idx="63">
                  <c:v>45981</c:v>
                </c:pt>
                <c:pt idx="64">
                  <c:v>45980</c:v>
                </c:pt>
                <c:pt idx="65">
                  <c:v>45979</c:v>
                </c:pt>
                <c:pt idx="66">
                  <c:v>45978</c:v>
                </c:pt>
                <c:pt idx="67">
                  <c:v>45975</c:v>
                </c:pt>
                <c:pt idx="68">
                  <c:v>45974</c:v>
                </c:pt>
                <c:pt idx="69">
                  <c:v>45973</c:v>
                </c:pt>
                <c:pt idx="70">
                  <c:v>45972</c:v>
                </c:pt>
                <c:pt idx="71">
                  <c:v>45971</c:v>
                </c:pt>
                <c:pt idx="72">
                  <c:v>45968</c:v>
                </c:pt>
                <c:pt idx="73">
                  <c:v>45967</c:v>
                </c:pt>
                <c:pt idx="74">
                  <c:v>45966</c:v>
                </c:pt>
                <c:pt idx="75">
                  <c:v>45965</c:v>
                </c:pt>
                <c:pt idx="76">
                  <c:v>45964</c:v>
                </c:pt>
                <c:pt idx="77">
                  <c:v>45961</c:v>
                </c:pt>
                <c:pt idx="78">
                  <c:v>45960</c:v>
                </c:pt>
                <c:pt idx="79">
                  <c:v>45959</c:v>
                </c:pt>
                <c:pt idx="80">
                  <c:v>45958</c:v>
                </c:pt>
                <c:pt idx="81">
                  <c:v>45957</c:v>
                </c:pt>
                <c:pt idx="82">
                  <c:v>45954</c:v>
                </c:pt>
                <c:pt idx="83">
                  <c:v>45953</c:v>
                </c:pt>
                <c:pt idx="84">
                  <c:v>45952</c:v>
                </c:pt>
                <c:pt idx="85">
                  <c:v>45951</c:v>
                </c:pt>
                <c:pt idx="86">
                  <c:v>45950</c:v>
                </c:pt>
                <c:pt idx="87">
                  <c:v>45947</c:v>
                </c:pt>
                <c:pt idx="88">
                  <c:v>45946</c:v>
                </c:pt>
                <c:pt idx="89">
                  <c:v>45945</c:v>
                </c:pt>
                <c:pt idx="90">
                  <c:v>45944</c:v>
                </c:pt>
                <c:pt idx="91">
                  <c:v>45943</c:v>
                </c:pt>
                <c:pt idx="92">
                  <c:v>45940</c:v>
                </c:pt>
                <c:pt idx="93">
                  <c:v>45939</c:v>
                </c:pt>
                <c:pt idx="94">
                  <c:v>45938</c:v>
                </c:pt>
                <c:pt idx="95">
                  <c:v>45937</c:v>
                </c:pt>
                <c:pt idx="96">
                  <c:v>45936</c:v>
                </c:pt>
                <c:pt idx="97">
                  <c:v>45933</c:v>
                </c:pt>
                <c:pt idx="98">
                  <c:v>45932</c:v>
                </c:pt>
                <c:pt idx="99">
                  <c:v>45930</c:v>
                </c:pt>
                <c:pt idx="100">
                  <c:v>45929</c:v>
                </c:pt>
                <c:pt idx="101">
                  <c:v>45926</c:v>
                </c:pt>
                <c:pt idx="102">
                  <c:v>45925</c:v>
                </c:pt>
                <c:pt idx="103">
                  <c:v>45924</c:v>
                </c:pt>
                <c:pt idx="104">
                  <c:v>45923</c:v>
                </c:pt>
                <c:pt idx="105">
                  <c:v>45922</c:v>
                </c:pt>
                <c:pt idx="106">
                  <c:v>45919</c:v>
                </c:pt>
                <c:pt idx="107">
                  <c:v>45918</c:v>
                </c:pt>
                <c:pt idx="108">
                  <c:v>45917</c:v>
                </c:pt>
                <c:pt idx="109">
                  <c:v>45916</c:v>
                </c:pt>
                <c:pt idx="110">
                  <c:v>45915</c:v>
                </c:pt>
                <c:pt idx="111">
                  <c:v>45912</c:v>
                </c:pt>
                <c:pt idx="112">
                  <c:v>45911</c:v>
                </c:pt>
                <c:pt idx="113">
                  <c:v>45910</c:v>
                </c:pt>
                <c:pt idx="114">
                  <c:v>45909</c:v>
                </c:pt>
                <c:pt idx="115">
                  <c:v>45908</c:v>
                </c:pt>
                <c:pt idx="116">
                  <c:v>45904</c:v>
                </c:pt>
                <c:pt idx="117">
                  <c:v>45903</c:v>
                </c:pt>
                <c:pt idx="118">
                  <c:v>45902</c:v>
                </c:pt>
                <c:pt idx="119">
                  <c:v>45901</c:v>
                </c:pt>
                <c:pt idx="120">
                  <c:v>45898</c:v>
                </c:pt>
                <c:pt idx="121">
                  <c:v>45897</c:v>
                </c:pt>
                <c:pt idx="122">
                  <c:v>45896</c:v>
                </c:pt>
                <c:pt idx="123">
                  <c:v>45895</c:v>
                </c:pt>
                <c:pt idx="124">
                  <c:v>45894</c:v>
                </c:pt>
                <c:pt idx="125">
                  <c:v>45891</c:v>
                </c:pt>
                <c:pt idx="126">
                  <c:v>45890</c:v>
                </c:pt>
                <c:pt idx="127">
                  <c:v>45889</c:v>
                </c:pt>
                <c:pt idx="128">
                  <c:v>45888</c:v>
                </c:pt>
                <c:pt idx="129">
                  <c:v>45887</c:v>
                </c:pt>
                <c:pt idx="130">
                  <c:v>45884</c:v>
                </c:pt>
                <c:pt idx="131">
                  <c:v>45883</c:v>
                </c:pt>
                <c:pt idx="132">
                  <c:v>45882</c:v>
                </c:pt>
                <c:pt idx="133">
                  <c:v>45881</c:v>
                </c:pt>
                <c:pt idx="134">
                  <c:v>45880</c:v>
                </c:pt>
                <c:pt idx="135">
                  <c:v>45877</c:v>
                </c:pt>
                <c:pt idx="136">
                  <c:v>45876</c:v>
                </c:pt>
                <c:pt idx="137">
                  <c:v>45875</c:v>
                </c:pt>
                <c:pt idx="138">
                  <c:v>45874</c:v>
                </c:pt>
                <c:pt idx="139">
                  <c:v>45873</c:v>
                </c:pt>
                <c:pt idx="140">
                  <c:v>45870</c:v>
                </c:pt>
                <c:pt idx="141">
                  <c:v>45869</c:v>
                </c:pt>
                <c:pt idx="142">
                  <c:v>45868</c:v>
                </c:pt>
                <c:pt idx="143">
                  <c:v>45867</c:v>
                </c:pt>
                <c:pt idx="144">
                  <c:v>45866</c:v>
                </c:pt>
                <c:pt idx="145">
                  <c:v>45863</c:v>
                </c:pt>
                <c:pt idx="146">
                  <c:v>45862</c:v>
                </c:pt>
                <c:pt idx="147">
                  <c:v>45861</c:v>
                </c:pt>
                <c:pt idx="148">
                  <c:v>45860</c:v>
                </c:pt>
                <c:pt idx="149">
                  <c:v>45859</c:v>
                </c:pt>
                <c:pt idx="150">
                  <c:v>45856</c:v>
                </c:pt>
                <c:pt idx="151">
                  <c:v>45855</c:v>
                </c:pt>
                <c:pt idx="152">
                  <c:v>45854</c:v>
                </c:pt>
                <c:pt idx="153">
                  <c:v>45852</c:v>
                </c:pt>
                <c:pt idx="154">
                  <c:v>45849</c:v>
                </c:pt>
                <c:pt idx="155">
                  <c:v>45848</c:v>
                </c:pt>
                <c:pt idx="156">
                  <c:v>45847</c:v>
                </c:pt>
                <c:pt idx="157">
                  <c:v>45846</c:v>
                </c:pt>
                <c:pt idx="158">
                  <c:v>45845</c:v>
                </c:pt>
                <c:pt idx="159">
                  <c:v>45842</c:v>
                </c:pt>
                <c:pt idx="160">
                  <c:v>45841</c:v>
                </c:pt>
                <c:pt idx="161">
                  <c:v>45840</c:v>
                </c:pt>
                <c:pt idx="162">
                  <c:v>45839</c:v>
                </c:pt>
                <c:pt idx="163">
                  <c:v>45838</c:v>
                </c:pt>
                <c:pt idx="164">
                  <c:v>45835</c:v>
                </c:pt>
                <c:pt idx="165">
                  <c:v>45834</c:v>
                </c:pt>
                <c:pt idx="166">
                  <c:v>45833</c:v>
                </c:pt>
                <c:pt idx="167">
                  <c:v>45832</c:v>
                </c:pt>
                <c:pt idx="168">
                  <c:v>45831</c:v>
                </c:pt>
                <c:pt idx="169">
                  <c:v>45828</c:v>
                </c:pt>
                <c:pt idx="170">
                  <c:v>45827</c:v>
                </c:pt>
                <c:pt idx="171">
                  <c:v>45826</c:v>
                </c:pt>
                <c:pt idx="172">
                  <c:v>45825</c:v>
                </c:pt>
                <c:pt idx="173">
                  <c:v>45824</c:v>
                </c:pt>
                <c:pt idx="174">
                  <c:v>45821</c:v>
                </c:pt>
                <c:pt idx="175">
                  <c:v>45819</c:v>
                </c:pt>
                <c:pt idx="176">
                  <c:v>45818</c:v>
                </c:pt>
                <c:pt idx="177">
                  <c:v>45813</c:v>
                </c:pt>
                <c:pt idx="178">
                  <c:v>45812</c:v>
                </c:pt>
                <c:pt idx="179">
                  <c:v>45811</c:v>
                </c:pt>
                <c:pt idx="180">
                  <c:v>45810</c:v>
                </c:pt>
                <c:pt idx="181">
                  <c:v>45807</c:v>
                </c:pt>
                <c:pt idx="182">
                  <c:v>45806</c:v>
                </c:pt>
                <c:pt idx="183">
                  <c:v>45805</c:v>
                </c:pt>
                <c:pt idx="184">
                  <c:v>45804</c:v>
                </c:pt>
                <c:pt idx="185">
                  <c:v>45803</c:v>
                </c:pt>
                <c:pt idx="186">
                  <c:v>45800</c:v>
                </c:pt>
                <c:pt idx="187">
                  <c:v>45799</c:v>
                </c:pt>
                <c:pt idx="188">
                  <c:v>45798</c:v>
                </c:pt>
                <c:pt idx="189">
                  <c:v>45797</c:v>
                </c:pt>
                <c:pt idx="190">
                  <c:v>45796</c:v>
                </c:pt>
                <c:pt idx="191">
                  <c:v>45793</c:v>
                </c:pt>
                <c:pt idx="192">
                  <c:v>45792</c:v>
                </c:pt>
                <c:pt idx="193">
                  <c:v>45791</c:v>
                </c:pt>
                <c:pt idx="194">
                  <c:v>45790</c:v>
                </c:pt>
                <c:pt idx="195">
                  <c:v>45789</c:v>
                </c:pt>
                <c:pt idx="196">
                  <c:v>45786</c:v>
                </c:pt>
                <c:pt idx="197">
                  <c:v>45785</c:v>
                </c:pt>
                <c:pt idx="198">
                  <c:v>45784</c:v>
                </c:pt>
                <c:pt idx="199">
                  <c:v>45783</c:v>
                </c:pt>
                <c:pt idx="200">
                  <c:v>45782</c:v>
                </c:pt>
                <c:pt idx="201">
                  <c:v>45779</c:v>
                </c:pt>
                <c:pt idx="202">
                  <c:v>45777</c:v>
                </c:pt>
                <c:pt idx="203">
                  <c:v>45776</c:v>
                </c:pt>
                <c:pt idx="204">
                  <c:v>45775</c:v>
                </c:pt>
                <c:pt idx="205">
                  <c:v>45772</c:v>
                </c:pt>
                <c:pt idx="206">
                  <c:v>45771</c:v>
                </c:pt>
                <c:pt idx="207">
                  <c:v>45770</c:v>
                </c:pt>
                <c:pt idx="208">
                  <c:v>45769</c:v>
                </c:pt>
                <c:pt idx="209">
                  <c:v>45764</c:v>
                </c:pt>
                <c:pt idx="210">
                  <c:v>45763</c:v>
                </c:pt>
                <c:pt idx="211">
                  <c:v>45762</c:v>
                </c:pt>
                <c:pt idx="212">
                  <c:v>45761</c:v>
                </c:pt>
                <c:pt idx="213">
                  <c:v>45758</c:v>
                </c:pt>
                <c:pt idx="214">
                  <c:v>45757</c:v>
                </c:pt>
                <c:pt idx="215">
                  <c:v>45756</c:v>
                </c:pt>
                <c:pt idx="216">
                  <c:v>45755</c:v>
                </c:pt>
                <c:pt idx="217">
                  <c:v>45754</c:v>
                </c:pt>
                <c:pt idx="218">
                  <c:v>45751</c:v>
                </c:pt>
                <c:pt idx="219">
                  <c:v>45750</c:v>
                </c:pt>
                <c:pt idx="220">
                  <c:v>45749</c:v>
                </c:pt>
                <c:pt idx="221">
                  <c:v>45744</c:v>
                </c:pt>
                <c:pt idx="222">
                  <c:v>45743</c:v>
                </c:pt>
                <c:pt idx="223">
                  <c:v>45742</c:v>
                </c:pt>
                <c:pt idx="224">
                  <c:v>45741</c:v>
                </c:pt>
                <c:pt idx="225">
                  <c:v>45740</c:v>
                </c:pt>
                <c:pt idx="226">
                  <c:v>45737</c:v>
                </c:pt>
                <c:pt idx="227">
                  <c:v>45736</c:v>
                </c:pt>
                <c:pt idx="228">
                  <c:v>45735</c:v>
                </c:pt>
                <c:pt idx="229">
                  <c:v>45734</c:v>
                </c:pt>
                <c:pt idx="230">
                  <c:v>45733</c:v>
                </c:pt>
                <c:pt idx="231">
                  <c:v>45730</c:v>
                </c:pt>
                <c:pt idx="232">
                  <c:v>45729</c:v>
                </c:pt>
                <c:pt idx="233">
                  <c:v>45728</c:v>
                </c:pt>
                <c:pt idx="234">
                  <c:v>45727</c:v>
                </c:pt>
                <c:pt idx="235">
                  <c:v>45726</c:v>
                </c:pt>
                <c:pt idx="236">
                  <c:v>45723</c:v>
                </c:pt>
                <c:pt idx="237">
                  <c:v>45722</c:v>
                </c:pt>
                <c:pt idx="238">
                  <c:v>45721</c:v>
                </c:pt>
                <c:pt idx="239">
                  <c:v>45720</c:v>
                </c:pt>
                <c:pt idx="240">
                  <c:v>45719</c:v>
                </c:pt>
                <c:pt idx="241">
                  <c:v>45716</c:v>
                </c:pt>
                <c:pt idx="242">
                  <c:v>45715</c:v>
                </c:pt>
                <c:pt idx="243">
                  <c:v>45714</c:v>
                </c:pt>
                <c:pt idx="244">
                  <c:v>45713</c:v>
                </c:pt>
                <c:pt idx="245">
                  <c:v>45712</c:v>
                </c:pt>
                <c:pt idx="246">
                  <c:v>45709</c:v>
                </c:pt>
                <c:pt idx="247">
                  <c:v>45708</c:v>
                </c:pt>
                <c:pt idx="248">
                  <c:v>45707</c:v>
                </c:pt>
                <c:pt idx="249">
                  <c:v>45706</c:v>
                </c:pt>
                <c:pt idx="250">
                  <c:v>45705</c:v>
                </c:pt>
                <c:pt idx="251">
                  <c:v>45702</c:v>
                </c:pt>
                <c:pt idx="252">
                  <c:v>45701</c:v>
                </c:pt>
                <c:pt idx="253">
                  <c:v>45700</c:v>
                </c:pt>
                <c:pt idx="254">
                  <c:v>45699</c:v>
                </c:pt>
                <c:pt idx="255">
                  <c:v>45698</c:v>
                </c:pt>
                <c:pt idx="256">
                  <c:v>45695</c:v>
                </c:pt>
                <c:pt idx="257">
                  <c:v>45694</c:v>
                </c:pt>
                <c:pt idx="258">
                  <c:v>45693</c:v>
                </c:pt>
                <c:pt idx="259">
                  <c:v>45692</c:v>
                </c:pt>
                <c:pt idx="260">
                  <c:v>45691</c:v>
                </c:pt>
                <c:pt idx="261">
                  <c:v>45688</c:v>
                </c:pt>
                <c:pt idx="262">
                  <c:v>45687</c:v>
                </c:pt>
                <c:pt idx="263">
                  <c:v>45686</c:v>
                </c:pt>
                <c:pt idx="264">
                  <c:v>45685</c:v>
                </c:pt>
                <c:pt idx="265">
                  <c:v>45684</c:v>
                </c:pt>
                <c:pt idx="266">
                  <c:v>45681</c:v>
                </c:pt>
                <c:pt idx="267">
                  <c:v>45680</c:v>
                </c:pt>
                <c:pt idx="268">
                  <c:v>45679</c:v>
                </c:pt>
                <c:pt idx="269">
                  <c:v>45678</c:v>
                </c:pt>
                <c:pt idx="270">
                  <c:v>45677</c:v>
                </c:pt>
                <c:pt idx="271">
                  <c:v>45674</c:v>
                </c:pt>
                <c:pt idx="272">
                  <c:v>45673</c:v>
                </c:pt>
                <c:pt idx="273">
                  <c:v>45672</c:v>
                </c:pt>
                <c:pt idx="274">
                  <c:v>45671</c:v>
                </c:pt>
                <c:pt idx="275">
                  <c:v>45670</c:v>
                </c:pt>
                <c:pt idx="276">
                  <c:v>45667</c:v>
                </c:pt>
                <c:pt idx="277">
                  <c:v>45666</c:v>
                </c:pt>
                <c:pt idx="278">
                  <c:v>45665</c:v>
                </c:pt>
                <c:pt idx="279">
                  <c:v>45664</c:v>
                </c:pt>
                <c:pt idx="280">
                  <c:v>45663</c:v>
                </c:pt>
                <c:pt idx="281">
                  <c:v>45660</c:v>
                </c:pt>
                <c:pt idx="282">
                  <c:v>45659</c:v>
                </c:pt>
              </c:numCache>
            </c:numRef>
          </c:cat>
          <c:val>
            <c:numRef>
              <c:f>'DANGCEM Historical Data (4)'!$B$2:$B$284</c:f>
              <c:numCache>
                <c:formatCode>General</c:formatCode>
                <c:ptCount val="283"/>
                <c:pt idx="0">
                  <c:v>799.9</c:v>
                </c:pt>
                <c:pt idx="1">
                  <c:v>799.9</c:v>
                </c:pt>
                <c:pt idx="2">
                  <c:v>799.9</c:v>
                </c:pt>
                <c:pt idx="3">
                  <c:v>799.9</c:v>
                </c:pt>
                <c:pt idx="4">
                  <c:v>798.6</c:v>
                </c:pt>
                <c:pt idx="5">
                  <c:v>726.3</c:v>
                </c:pt>
                <c:pt idx="6">
                  <c:v>726.3</c:v>
                </c:pt>
                <c:pt idx="7">
                  <c:v>739.9</c:v>
                </c:pt>
                <c:pt idx="8">
                  <c:v>739.9</c:v>
                </c:pt>
                <c:pt idx="9">
                  <c:v>739.9</c:v>
                </c:pt>
                <c:pt idx="10">
                  <c:v>680</c:v>
                </c:pt>
                <c:pt idx="11">
                  <c:v>660</c:v>
                </c:pt>
                <c:pt idx="12">
                  <c:v>649.9</c:v>
                </c:pt>
                <c:pt idx="13">
                  <c:v>644</c:v>
                </c:pt>
                <c:pt idx="14">
                  <c:v>635</c:v>
                </c:pt>
                <c:pt idx="15">
                  <c:v>635</c:v>
                </c:pt>
                <c:pt idx="16">
                  <c:v>635</c:v>
                </c:pt>
                <c:pt idx="17">
                  <c:v>635</c:v>
                </c:pt>
                <c:pt idx="18">
                  <c:v>635</c:v>
                </c:pt>
                <c:pt idx="19">
                  <c:v>635</c:v>
                </c:pt>
                <c:pt idx="20">
                  <c:v>635</c:v>
                </c:pt>
                <c:pt idx="21">
                  <c:v>635</c:v>
                </c:pt>
                <c:pt idx="22">
                  <c:v>635</c:v>
                </c:pt>
                <c:pt idx="23">
                  <c:v>635</c:v>
                </c:pt>
                <c:pt idx="24">
                  <c:v>635</c:v>
                </c:pt>
                <c:pt idx="25">
                  <c:v>635</c:v>
                </c:pt>
                <c:pt idx="26">
                  <c:v>635</c:v>
                </c:pt>
                <c:pt idx="27">
                  <c:v>635</c:v>
                </c:pt>
                <c:pt idx="28">
                  <c:v>635</c:v>
                </c:pt>
                <c:pt idx="29">
                  <c:v>635</c:v>
                </c:pt>
                <c:pt idx="30">
                  <c:v>635</c:v>
                </c:pt>
                <c:pt idx="31">
                  <c:v>635</c:v>
                </c:pt>
                <c:pt idx="32">
                  <c:v>635</c:v>
                </c:pt>
                <c:pt idx="33">
                  <c:v>635</c:v>
                </c:pt>
                <c:pt idx="34">
                  <c:v>609</c:v>
                </c:pt>
                <c:pt idx="35">
                  <c:v>609</c:v>
                </c:pt>
                <c:pt idx="36">
                  <c:v>609</c:v>
                </c:pt>
                <c:pt idx="37">
                  <c:v>609</c:v>
                </c:pt>
                <c:pt idx="38">
                  <c:v>609</c:v>
                </c:pt>
                <c:pt idx="39">
                  <c:v>609</c:v>
                </c:pt>
                <c:pt idx="40">
                  <c:v>610</c:v>
                </c:pt>
                <c:pt idx="41">
                  <c:v>610</c:v>
                </c:pt>
                <c:pt idx="42">
                  <c:v>610</c:v>
                </c:pt>
                <c:pt idx="43">
                  <c:v>614.9</c:v>
                </c:pt>
                <c:pt idx="44">
                  <c:v>614.9</c:v>
                </c:pt>
                <c:pt idx="45">
                  <c:v>614.9</c:v>
                </c:pt>
                <c:pt idx="46">
                  <c:v>614.9</c:v>
                </c:pt>
                <c:pt idx="47">
                  <c:v>614.9</c:v>
                </c:pt>
                <c:pt idx="48">
                  <c:v>614.9</c:v>
                </c:pt>
                <c:pt idx="49">
                  <c:v>614.9</c:v>
                </c:pt>
                <c:pt idx="50">
                  <c:v>614.9</c:v>
                </c:pt>
                <c:pt idx="51">
                  <c:v>614.9</c:v>
                </c:pt>
                <c:pt idx="52">
                  <c:v>614.9</c:v>
                </c:pt>
                <c:pt idx="53">
                  <c:v>588</c:v>
                </c:pt>
                <c:pt idx="54">
                  <c:v>588</c:v>
                </c:pt>
                <c:pt idx="55">
                  <c:v>588</c:v>
                </c:pt>
                <c:pt idx="56">
                  <c:v>534.6</c:v>
                </c:pt>
                <c:pt idx="57">
                  <c:v>534.6</c:v>
                </c:pt>
                <c:pt idx="58">
                  <c:v>534.6</c:v>
                </c:pt>
                <c:pt idx="59">
                  <c:v>534.6</c:v>
                </c:pt>
                <c:pt idx="60">
                  <c:v>534.6</c:v>
                </c:pt>
                <c:pt idx="61">
                  <c:v>534.6</c:v>
                </c:pt>
                <c:pt idx="62">
                  <c:v>534.6</c:v>
                </c:pt>
                <c:pt idx="63">
                  <c:v>534.6</c:v>
                </c:pt>
                <c:pt idx="64">
                  <c:v>534.6</c:v>
                </c:pt>
                <c:pt idx="65">
                  <c:v>534.6</c:v>
                </c:pt>
                <c:pt idx="66">
                  <c:v>534.6</c:v>
                </c:pt>
                <c:pt idx="67">
                  <c:v>594</c:v>
                </c:pt>
                <c:pt idx="68">
                  <c:v>594</c:v>
                </c:pt>
                <c:pt idx="69">
                  <c:v>594</c:v>
                </c:pt>
                <c:pt idx="70">
                  <c:v>594</c:v>
                </c:pt>
                <c:pt idx="71">
                  <c:v>660</c:v>
                </c:pt>
                <c:pt idx="72">
                  <c:v>660</c:v>
                </c:pt>
                <c:pt idx="73">
                  <c:v>660</c:v>
                </c:pt>
                <c:pt idx="74">
                  <c:v>660</c:v>
                </c:pt>
                <c:pt idx="75">
                  <c:v>660</c:v>
                </c:pt>
                <c:pt idx="76">
                  <c:v>660</c:v>
                </c:pt>
                <c:pt idx="77">
                  <c:v>660</c:v>
                </c:pt>
                <c:pt idx="78">
                  <c:v>660</c:v>
                </c:pt>
                <c:pt idx="79">
                  <c:v>660</c:v>
                </c:pt>
                <c:pt idx="80">
                  <c:v>665</c:v>
                </c:pt>
                <c:pt idx="81">
                  <c:v>665</c:v>
                </c:pt>
                <c:pt idx="82">
                  <c:v>665</c:v>
                </c:pt>
                <c:pt idx="83">
                  <c:v>649.29999999999995</c:v>
                </c:pt>
                <c:pt idx="84">
                  <c:v>639</c:v>
                </c:pt>
                <c:pt idx="85">
                  <c:v>600</c:v>
                </c:pt>
                <c:pt idx="86">
                  <c:v>600</c:v>
                </c:pt>
                <c:pt idx="87">
                  <c:v>600</c:v>
                </c:pt>
                <c:pt idx="88">
                  <c:v>599.79999999999995</c:v>
                </c:pt>
                <c:pt idx="89">
                  <c:v>585.6</c:v>
                </c:pt>
                <c:pt idx="90">
                  <c:v>585.6</c:v>
                </c:pt>
                <c:pt idx="91">
                  <c:v>585</c:v>
                </c:pt>
                <c:pt idx="92">
                  <c:v>575</c:v>
                </c:pt>
                <c:pt idx="93">
                  <c:v>540</c:v>
                </c:pt>
                <c:pt idx="94">
                  <c:v>530</c:v>
                </c:pt>
                <c:pt idx="95">
                  <c:v>530</c:v>
                </c:pt>
                <c:pt idx="96">
                  <c:v>525.1</c:v>
                </c:pt>
                <c:pt idx="97">
                  <c:v>525.1</c:v>
                </c:pt>
                <c:pt idx="98">
                  <c:v>525.1</c:v>
                </c:pt>
                <c:pt idx="99">
                  <c:v>525.1</c:v>
                </c:pt>
                <c:pt idx="100">
                  <c:v>525.1</c:v>
                </c:pt>
                <c:pt idx="101">
                  <c:v>525.1</c:v>
                </c:pt>
                <c:pt idx="102">
                  <c:v>516.20000000000005</c:v>
                </c:pt>
                <c:pt idx="103">
                  <c:v>516.20000000000005</c:v>
                </c:pt>
                <c:pt idx="104">
                  <c:v>516.20000000000005</c:v>
                </c:pt>
                <c:pt idx="105">
                  <c:v>516.20000000000005</c:v>
                </c:pt>
                <c:pt idx="106">
                  <c:v>516.20000000000005</c:v>
                </c:pt>
                <c:pt idx="107">
                  <c:v>516.20000000000005</c:v>
                </c:pt>
                <c:pt idx="108">
                  <c:v>516.20000000000005</c:v>
                </c:pt>
                <c:pt idx="109">
                  <c:v>511.2</c:v>
                </c:pt>
                <c:pt idx="110">
                  <c:v>511.2</c:v>
                </c:pt>
                <c:pt idx="111">
                  <c:v>511.2</c:v>
                </c:pt>
                <c:pt idx="112">
                  <c:v>528</c:v>
                </c:pt>
                <c:pt idx="113">
                  <c:v>528</c:v>
                </c:pt>
                <c:pt idx="114">
                  <c:v>520.20000000000005</c:v>
                </c:pt>
                <c:pt idx="115">
                  <c:v>520.20000000000005</c:v>
                </c:pt>
                <c:pt idx="116">
                  <c:v>520.20000000000005</c:v>
                </c:pt>
                <c:pt idx="117">
                  <c:v>520.20000000000005</c:v>
                </c:pt>
                <c:pt idx="118">
                  <c:v>520.20000000000005</c:v>
                </c:pt>
                <c:pt idx="119">
                  <c:v>520.20000000000005</c:v>
                </c:pt>
                <c:pt idx="120">
                  <c:v>520.20000000000005</c:v>
                </c:pt>
                <c:pt idx="121">
                  <c:v>520.20000000000005</c:v>
                </c:pt>
                <c:pt idx="122">
                  <c:v>520</c:v>
                </c:pt>
                <c:pt idx="123">
                  <c:v>520</c:v>
                </c:pt>
                <c:pt idx="124">
                  <c:v>520</c:v>
                </c:pt>
                <c:pt idx="125">
                  <c:v>520</c:v>
                </c:pt>
                <c:pt idx="126">
                  <c:v>520</c:v>
                </c:pt>
                <c:pt idx="127">
                  <c:v>520</c:v>
                </c:pt>
                <c:pt idx="128">
                  <c:v>520</c:v>
                </c:pt>
                <c:pt idx="129">
                  <c:v>577</c:v>
                </c:pt>
                <c:pt idx="130">
                  <c:v>577</c:v>
                </c:pt>
                <c:pt idx="131">
                  <c:v>577</c:v>
                </c:pt>
                <c:pt idx="132">
                  <c:v>577</c:v>
                </c:pt>
                <c:pt idx="133">
                  <c:v>577</c:v>
                </c:pt>
                <c:pt idx="134">
                  <c:v>577</c:v>
                </c:pt>
                <c:pt idx="135">
                  <c:v>577</c:v>
                </c:pt>
                <c:pt idx="136">
                  <c:v>577</c:v>
                </c:pt>
                <c:pt idx="137">
                  <c:v>577</c:v>
                </c:pt>
                <c:pt idx="138">
                  <c:v>577</c:v>
                </c:pt>
                <c:pt idx="139">
                  <c:v>577</c:v>
                </c:pt>
                <c:pt idx="140">
                  <c:v>528.29999999999995</c:v>
                </c:pt>
                <c:pt idx="141">
                  <c:v>528.29999999999995</c:v>
                </c:pt>
                <c:pt idx="142">
                  <c:v>509.6</c:v>
                </c:pt>
                <c:pt idx="143">
                  <c:v>509.6</c:v>
                </c:pt>
                <c:pt idx="144">
                  <c:v>494.5</c:v>
                </c:pt>
                <c:pt idx="145">
                  <c:v>493</c:v>
                </c:pt>
                <c:pt idx="146">
                  <c:v>490</c:v>
                </c:pt>
                <c:pt idx="147">
                  <c:v>490</c:v>
                </c:pt>
                <c:pt idx="148">
                  <c:v>489</c:v>
                </c:pt>
                <c:pt idx="149">
                  <c:v>489</c:v>
                </c:pt>
                <c:pt idx="150">
                  <c:v>495</c:v>
                </c:pt>
                <c:pt idx="151">
                  <c:v>473.3</c:v>
                </c:pt>
                <c:pt idx="152">
                  <c:v>430.3</c:v>
                </c:pt>
                <c:pt idx="153">
                  <c:v>430</c:v>
                </c:pt>
                <c:pt idx="154">
                  <c:v>425</c:v>
                </c:pt>
                <c:pt idx="155">
                  <c:v>425</c:v>
                </c:pt>
                <c:pt idx="156">
                  <c:v>425</c:v>
                </c:pt>
                <c:pt idx="157">
                  <c:v>425</c:v>
                </c:pt>
                <c:pt idx="158">
                  <c:v>425</c:v>
                </c:pt>
                <c:pt idx="159">
                  <c:v>425</c:v>
                </c:pt>
                <c:pt idx="160">
                  <c:v>425</c:v>
                </c:pt>
                <c:pt idx="161">
                  <c:v>425</c:v>
                </c:pt>
                <c:pt idx="162">
                  <c:v>425</c:v>
                </c:pt>
                <c:pt idx="163">
                  <c:v>440</c:v>
                </c:pt>
                <c:pt idx="164">
                  <c:v>440</c:v>
                </c:pt>
                <c:pt idx="165">
                  <c:v>440</c:v>
                </c:pt>
                <c:pt idx="166">
                  <c:v>440</c:v>
                </c:pt>
                <c:pt idx="167">
                  <c:v>440</c:v>
                </c:pt>
                <c:pt idx="168">
                  <c:v>440</c:v>
                </c:pt>
                <c:pt idx="169">
                  <c:v>440</c:v>
                </c:pt>
                <c:pt idx="170">
                  <c:v>440</c:v>
                </c:pt>
                <c:pt idx="171">
                  <c:v>440</c:v>
                </c:pt>
                <c:pt idx="172">
                  <c:v>438.9</c:v>
                </c:pt>
                <c:pt idx="173">
                  <c:v>438.9</c:v>
                </c:pt>
                <c:pt idx="174">
                  <c:v>438.9</c:v>
                </c:pt>
                <c:pt idx="175">
                  <c:v>438.9</c:v>
                </c:pt>
                <c:pt idx="176">
                  <c:v>420</c:v>
                </c:pt>
                <c:pt idx="177">
                  <c:v>450</c:v>
                </c:pt>
                <c:pt idx="178">
                  <c:v>450</c:v>
                </c:pt>
                <c:pt idx="179">
                  <c:v>450</c:v>
                </c:pt>
                <c:pt idx="180">
                  <c:v>440</c:v>
                </c:pt>
                <c:pt idx="181">
                  <c:v>440</c:v>
                </c:pt>
                <c:pt idx="182">
                  <c:v>440</c:v>
                </c:pt>
                <c:pt idx="183">
                  <c:v>440</c:v>
                </c:pt>
                <c:pt idx="184">
                  <c:v>440</c:v>
                </c:pt>
                <c:pt idx="185">
                  <c:v>440</c:v>
                </c:pt>
                <c:pt idx="186">
                  <c:v>440</c:v>
                </c:pt>
                <c:pt idx="187">
                  <c:v>440</c:v>
                </c:pt>
                <c:pt idx="188">
                  <c:v>440</c:v>
                </c:pt>
                <c:pt idx="189">
                  <c:v>440</c:v>
                </c:pt>
                <c:pt idx="190">
                  <c:v>440</c:v>
                </c:pt>
                <c:pt idx="191">
                  <c:v>440</c:v>
                </c:pt>
                <c:pt idx="192">
                  <c:v>440</c:v>
                </c:pt>
                <c:pt idx="193">
                  <c:v>440</c:v>
                </c:pt>
                <c:pt idx="194">
                  <c:v>440</c:v>
                </c:pt>
                <c:pt idx="195">
                  <c:v>440</c:v>
                </c:pt>
                <c:pt idx="196">
                  <c:v>440</c:v>
                </c:pt>
                <c:pt idx="197">
                  <c:v>440</c:v>
                </c:pt>
                <c:pt idx="198">
                  <c:v>432</c:v>
                </c:pt>
                <c:pt idx="199">
                  <c:v>432</c:v>
                </c:pt>
                <c:pt idx="200">
                  <c:v>432</c:v>
                </c:pt>
                <c:pt idx="201">
                  <c:v>432</c:v>
                </c:pt>
                <c:pt idx="202">
                  <c:v>432</c:v>
                </c:pt>
                <c:pt idx="203">
                  <c:v>432</c:v>
                </c:pt>
                <c:pt idx="204">
                  <c:v>432</c:v>
                </c:pt>
                <c:pt idx="205">
                  <c:v>432</c:v>
                </c:pt>
                <c:pt idx="206">
                  <c:v>480</c:v>
                </c:pt>
                <c:pt idx="207">
                  <c:v>480</c:v>
                </c:pt>
                <c:pt idx="208">
                  <c:v>480</c:v>
                </c:pt>
                <c:pt idx="209">
                  <c:v>480</c:v>
                </c:pt>
                <c:pt idx="210">
                  <c:v>480</c:v>
                </c:pt>
                <c:pt idx="211">
                  <c:v>480</c:v>
                </c:pt>
                <c:pt idx="212">
                  <c:v>480</c:v>
                </c:pt>
                <c:pt idx="213">
                  <c:v>480</c:v>
                </c:pt>
                <c:pt idx="214">
                  <c:v>480</c:v>
                </c:pt>
                <c:pt idx="215">
                  <c:v>480</c:v>
                </c:pt>
                <c:pt idx="216">
                  <c:v>480</c:v>
                </c:pt>
                <c:pt idx="217">
                  <c:v>480</c:v>
                </c:pt>
                <c:pt idx="218">
                  <c:v>480</c:v>
                </c:pt>
                <c:pt idx="219">
                  <c:v>480</c:v>
                </c:pt>
                <c:pt idx="220">
                  <c:v>480</c:v>
                </c:pt>
                <c:pt idx="221">
                  <c:v>480</c:v>
                </c:pt>
                <c:pt idx="222">
                  <c:v>480</c:v>
                </c:pt>
                <c:pt idx="223">
                  <c:v>480</c:v>
                </c:pt>
                <c:pt idx="224">
                  <c:v>480</c:v>
                </c:pt>
                <c:pt idx="225">
                  <c:v>480</c:v>
                </c:pt>
                <c:pt idx="226">
                  <c:v>480</c:v>
                </c:pt>
                <c:pt idx="227">
                  <c:v>480</c:v>
                </c:pt>
                <c:pt idx="228">
                  <c:v>480</c:v>
                </c:pt>
                <c:pt idx="229">
                  <c:v>480</c:v>
                </c:pt>
                <c:pt idx="230">
                  <c:v>480</c:v>
                </c:pt>
                <c:pt idx="231">
                  <c:v>480</c:v>
                </c:pt>
                <c:pt idx="232">
                  <c:v>480</c:v>
                </c:pt>
                <c:pt idx="233">
                  <c:v>480</c:v>
                </c:pt>
                <c:pt idx="234">
                  <c:v>480</c:v>
                </c:pt>
                <c:pt idx="235">
                  <c:v>480</c:v>
                </c:pt>
                <c:pt idx="236">
                  <c:v>480</c:v>
                </c:pt>
                <c:pt idx="237">
                  <c:v>480</c:v>
                </c:pt>
                <c:pt idx="238">
                  <c:v>480</c:v>
                </c:pt>
                <c:pt idx="239">
                  <c:v>480</c:v>
                </c:pt>
                <c:pt idx="240">
                  <c:v>480</c:v>
                </c:pt>
                <c:pt idx="241">
                  <c:v>480</c:v>
                </c:pt>
                <c:pt idx="242">
                  <c:v>480</c:v>
                </c:pt>
                <c:pt idx="243">
                  <c:v>480</c:v>
                </c:pt>
                <c:pt idx="244">
                  <c:v>480</c:v>
                </c:pt>
                <c:pt idx="245">
                  <c:v>480</c:v>
                </c:pt>
                <c:pt idx="246">
                  <c:v>480</c:v>
                </c:pt>
                <c:pt idx="247">
                  <c:v>480</c:v>
                </c:pt>
                <c:pt idx="248">
                  <c:v>480</c:v>
                </c:pt>
                <c:pt idx="249">
                  <c:v>480</c:v>
                </c:pt>
                <c:pt idx="250">
                  <c:v>480</c:v>
                </c:pt>
                <c:pt idx="251">
                  <c:v>480</c:v>
                </c:pt>
                <c:pt idx="252">
                  <c:v>474.1</c:v>
                </c:pt>
                <c:pt idx="253">
                  <c:v>431</c:v>
                </c:pt>
                <c:pt idx="254">
                  <c:v>414.9</c:v>
                </c:pt>
                <c:pt idx="255">
                  <c:v>394</c:v>
                </c:pt>
                <c:pt idx="256">
                  <c:v>394</c:v>
                </c:pt>
                <c:pt idx="257">
                  <c:v>394</c:v>
                </c:pt>
                <c:pt idx="258">
                  <c:v>394</c:v>
                </c:pt>
                <c:pt idx="259">
                  <c:v>394</c:v>
                </c:pt>
                <c:pt idx="260">
                  <c:v>394</c:v>
                </c:pt>
                <c:pt idx="261">
                  <c:v>394</c:v>
                </c:pt>
                <c:pt idx="262">
                  <c:v>394</c:v>
                </c:pt>
                <c:pt idx="263">
                  <c:v>385</c:v>
                </c:pt>
                <c:pt idx="264">
                  <c:v>385</c:v>
                </c:pt>
                <c:pt idx="265">
                  <c:v>400</c:v>
                </c:pt>
                <c:pt idx="266">
                  <c:v>400</c:v>
                </c:pt>
                <c:pt idx="267">
                  <c:v>400</c:v>
                </c:pt>
                <c:pt idx="268">
                  <c:v>400</c:v>
                </c:pt>
                <c:pt idx="269">
                  <c:v>400</c:v>
                </c:pt>
                <c:pt idx="270">
                  <c:v>400</c:v>
                </c:pt>
                <c:pt idx="271">
                  <c:v>400</c:v>
                </c:pt>
                <c:pt idx="272">
                  <c:v>400</c:v>
                </c:pt>
                <c:pt idx="273">
                  <c:v>387.9</c:v>
                </c:pt>
                <c:pt idx="274">
                  <c:v>431</c:v>
                </c:pt>
                <c:pt idx="275">
                  <c:v>478.8</c:v>
                </c:pt>
                <c:pt idx="276">
                  <c:v>478.8</c:v>
                </c:pt>
                <c:pt idx="277">
                  <c:v>478.8</c:v>
                </c:pt>
                <c:pt idx="278">
                  <c:v>478.8</c:v>
                </c:pt>
                <c:pt idx="279">
                  <c:v>478.8</c:v>
                </c:pt>
                <c:pt idx="280">
                  <c:v>478.8</c:v>
                </c:pt>
                <c:pt idx="281">
                  <c:v>478.8</c:v>
                </c:pt>
                <c:pt idx="282">
                  <c:v>478.8</c:v>
                </c:pt>
              </c:numCache>
            </c:numRef>
          </c:val>
          <c:smooth val="0"/>
          <c:extLst>
            <c:ext xmlns:c16="http://schemas.microsoft.com/office/drawing/2014/chart" uri="{C3380CC4-5D6E-409C-BE32-E72D297353CC}">
              <c16:uniqueId val="{00000000-DA5C-4C9E-8C09-9AFCDEFC7523}"/>
            </c:ext>
          </c:extLst>
        </c:ser>
        <c:dLbls>
          <c:showLegendKey val="0"/>
          <c:showVal val="0"/>
          <c:showCatName val="0"/>
          <c:showSerName val="0"/>
          <c:showPercent val="0"/>
          <c:showBubbleSize val="0"/>
        </c:dLbls>
        <c:smooth val="0"/>
        <c:axId val="1313566480"/>
        <c:axId val="1313552560"/>
      </c:lineChart>
      <c:dateAx>
        <c:axId val="1313566480"/>
        <c:scaling>
          <c:orientation val="minMax"/>
        </c:scaling>
        <c:delete val="0"/>
        <c:axPos val="b"/>
        <c:numFmt formatCode="[$-409]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3552560"/>
        <c:crosses val="autoZero"/>
        <c:auto val="1"/>
        <c:lblOffset val="100"/>
        <c:baseTimeUnit val="days"/>
      </c:dateAx>
      <c:valAx>
        <c:axId val="13135525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3566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0.7</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1.5</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1.5</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1.8</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5-B9A2-4A00-BB9F-BFAB61E7F1B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1.4</c:v>
                </c:pt>
              </c:numCache>
            </c:numRef>
          </c:val>
          <c:extLst>
            <c:ext xmlns:c16="http://schemas.microsoft.com/office/drawing/2014/chart" uri="{C3380CC4-5D6E-409C-BE32-E72D297353CC}">
              <c16:uniqueId val="{00000004-B9A2-4A00-BB9F-BFAB61E7F1BA}"/>
            </c:ext>
          </c:extLst>
        </c:ser>
        <c:ser>
          <c:idx val="5"/>
          <c:order val="5"/>
          <c:tx>
            <c:strRef>
              <c:f>Sheet1!$G$1</c:f>
              <c:strCache>
                <c:ptCount val="1"/>
                <c:pt idx="0">
                  <c:v>2025(I)</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Sheet1!$G$2</c:f>
              <c:numCache>
                <c:formatCode>General</c:formatCode>
                <c:ptCount val="1"/>
                <c:pt idx="0">
                  <c:v>0.3</c:v>
                </c:pt>
              </c:numCache>
            </c:numRef>
          </c:val>
          <c:extLst>
            <c:ext xmlns:c16="http://schemas.microsoft.com/office/drawing/2014/chart" uri="{C3380CC4-5D6E-409C-BE32-E72D297353CC}">
              <c16:uniqueId val="{00000002-5625-48D8-B542-4B8C2BB1ADEC}"/>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'UCAP Historical Data (2)'!$B$1</c:f>
              <c:strCache>
                <c:ptCount val="1"/>
                <c:pt idx="0">
                  <c:v>Price</c:v>
                </c:pt>
              </c:strCache>
            </c:strRef>
          </c:tx>
          <c:spPr>
            <a:ln w="28575" cap="rnd">
              <a:solidFill>
                <a:srgbClr val="D61B0C"/>
              </a:solidFill>
              <a:round/>
            </a:ln>
            <a:effectLst/>
          </c:spPr>
          <c:marker>
            <c:symbol val="none"/>
          </c:marker>
          <c:cat>
            <c:numRef>
              <c:f>'UCAP Historical Data (2)'!$A$2:$A$279</c:f>
              <c:numCache>
                <c:formatCode>[$-409]dd\-mmm\-yy;@</c:formatCode>
                <c:ptCount val="278"/>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45719</c:v>
                </c:pt>
                <c:pt idx="43">
                  <c:v>45720</c:v>
                </c:pt>
                <c:pt idx="44">
                  <c:v>45721</c:v>
                </c:pt>
                <c:pt idx="45">
                  <c:v>45722</c:v>
                </c:pt>
                <c:pt idx="46">
                  <c:v>45723</c:v>
                </c:pt>
                <c:pt idx="47">
                  <c:v>45726</c:v>
                </c:pt>
                <c:pt idx="48">
                  <c:v>45727</c:v>
                </c:pt>
                <c:pt idx="49">
                  <c:v>45728</c:v>
                </c:pt>
                <c:pt idx="50">
                  <c:v>45729</c:v>
                </c:pt>
                <c:pt idx="51">
                  <c:v>45730</c:v>
                </c:pt>
                <c:pt idx="52">
                  <c:v>45733</c:v>
                </c:pt>
                <c:pt idx="53">
                  <c:v>45734</c:v>
                </c:pt>
                <c:pt idx="54">
                  <c:v>45735</c:v>
                </c:pt>
                <c:pt idx="55">
                  <c:v>45736</c:v>
                </c:pt>
                <c:pt idx="56">
                  <c:v>45737</c:v>
                </c:pt>
                <c:pt idx="57">
                  <c:v>45740</c:v>
                </c:pt>
                <c:pt idx="58">
                  <c:v>45741</c:v>
                </c:pt>
                <c:pt idx="59">
                  <c:v>45742</c:v>
                </c:pt>
                <c:pt idx="60">
                  <c:v>45743</c:v>
                </c:pt>
                <c:pt idx="61">
                  <c:v>45744</c:v>
                </c:pt>
                <c:pt idx="62">
                  <c:v>45749</c:v>
                </c:pt>
                <c:pt idx="63">
                  <c:v>45750</c:v>
                </c:pt>
                <c:pt idx="64">
                  <c:v>45751</c:v>
                </c:pt>
                <c:pt idx="65">
                  <c:v>45754</c:v>
                </c:pt>
                <c:pt idx="66">
                  <c:v>45755</c:v>
                </c:pt>
                <c:pt idx="67">
                  <c:v>45756</c:v>
                </c:pt>
                <c:pt idx="68">
                  <c:v>45757</c:v>
                </c:pt>
                <c:pt idx="69">
                  <c:v>45758</c:v>
                </c:pt>
                <c:pt idx="70">
                  <c:v>45761</c:v>
                </c:pt>
                <c:pt idx="71">
                  <c:v>45762</c:v>
                </c:pt>
                <c:pt idx="72">
                  <c:v>45763</c:v>
                </c:pt>
                <c:pt idx="73">
                  <c:v>45764</c:v>
                </c:pt>
                <c:pt idx="74">
                  <c:v>45769</c:v>
                </c:pt>
                <c:pt idx="75">
                  <c:v>45770</c:v>
                </c:pt>
                <c:pt idx="76">
                  <c:v>45771</c:v>
                </c:pt>
                <c:pt idx="77">
                  <c:v>45772</c:v>
                </c:pt>
                <c:pt idx="78">
                  <c:v>45775</c:v>
                </c:pt>
                <c:pt idx="79">
                  <c:v>45776</c:v>
                </c:pt>
                <c:pt idx="80">
                  <c:v>45777</c:v>
                </c:pt>
                <c:pt idx="81">
                  <c:v>45779</c:v>
                </c:pt>
                <c:pt idx="82">
                  <c:v>45782</c:v>
                </c:pt>
                <c:pt idx="83">
                  <c:v>45783</c:v>
                </c:pt>
                <c:pt idx="84">
                  <c:v>45784</c:v>
                </c:pt>
                <c:pt idx="85">
                  <c:v>45785</c:v>
                </c:pt>
                <c:pt idx="86">
                  <c:v>45786</c:v>
                </c:pt>
                <c:pt idx="87">
                  <c:v>45789</c:v>
                </c:pt>
                <c:pt idx="88">
                  <c:v>45790</c:v>
                </c:pt>
                <c:pt idx="89">
                  <c:v>45791</c:v>
                </c:pt>
                <c:pt idx="90">
                  <c:v>45792</c:v>
                </c:pt>
                <c:pt idx="91">
                  <c:v>45793</c:v>
                </c:pt>
                <c:pt idx="92">
                  <c:v>45796</c:v>
                </c:pt>
                <c:pt idx="93">
                  <c:v>45797</c:v>
                </c:pt>
                <c:pt idx="94">
                  <c:v>45798</c:v>
                </c:pt>
                <c:pt idx="95">
                  <c:v>45799</c:v>
                </c:pt>
                <c:pt idx="96">
                  <c:v>45800</c:v>
                </c:pt>
                <c:pt idx="97">
                  <c:v>45803</c:v>
                </c:pt>
                <c:pt idx="98">
                  <c:v>45804</c:v>
                </c:pt>
                <c:pt idx="99">
                  <c:v>45805</c:v>
                </c:pt>
                <c:pt idx="100">
                  <c:v>45806</c:v>
                </c:pt>
                <c:pt idx="101">
                  <c:v>45807</c:v>
                </c:pt>
                <c:pt idx="102">
                  <c:v>45810</c:v>
                </c:pt>
                <c:pt idx="103">
                  <c:v>45811</c:v>
                </c:pt>
                <c:pt idx="104">
                  <c:v>45812</c:v>
                </c:pt>
                <c:pt idx="105">
                  <c:v>45813</c:v>
                </c:pt>
                <c:pt idx="106">
                  <c:v>45818</c:v>
                </c:pt>
                <c:pt idx="107">
                  <c:v>45819</c:v>
                </c:pt>
                <c:pt idx="108">
                  <c:v>45821</c:v>
                </c:pt>
                <c:pt idx="109">
                  <c:v>45824</c:v>
                </c:pt>
                <c:pt idx="110">
                  <c:v>45825</c:v>
                </c:pt>
                <c:pt idx="111">
                  <c:v>45826</c:v>
                </c:pt>
                <c:pt idx="112">
                  <c:v>45827</c:v>
                </c:pt>
                <c:pt idx="113">
                  <c:v>45828</c:v>
                </c:pt>
                <c:pt idx="114">
                  <c:v>45831</c:v>
                </c:pt>
                <c:pt idx="115">
                  <c:v>45832</c:v>
                </c:pt>
                <c:pt idx="116">
                  <c:v>45833</c:v>
                </c:pt>
                <c:pt idx="117">
                  <c:v>45834</c:v>
                </c:pt>
                <c:pt idx="118">
                  <c:v>45835</c:v>
                </c:pt>
                <c:pt idx="119">
                  <c:v>45838</c:v>
                </c:pt>
                <c:pt idx="120">
                  <c:v>45839</c:v>
                </c:pt>
                <c:pt idx="121">
                  <c:v>45840</c:v>
                </c:pt>
                <c:pt idx="122">
                  <c:v>45841</c:v>
                </c:pt>
                <c:pt idx="123">
                  <c:v>45842</c:v>
                </c:pt>
                <c:pt idx="124">
                  <c:v>45845</c:v>
                </c:pt>
                <c:pt idx="125">
                  <c:v>45846</c:v>
                </c:pt>
                <c:pt idx="126">
                  <c:v>45847</c:v>
                </c:pt>
                <c:pt idx="127">
                  <c:v>45848</c:v>
                </c:pt>
                <c:pt idx="128">
                  <c:v>45849</c:v>
                </c:pt>
                <c:pt idx="129">
                  <c:v>45852</c:v>
                </c:pt>
                <c:pt idx="130">
                  <c:v>45854</c:v>
                </c:pt>
                <c:pt idx="131">
                  <c:v>45855</c:v>
                </c:pt>
                <c:pt idx="132">
                  <c:v>45856</c:v>
                </c:pt>
                <c:pt idx="133">
                  <c:v>45859</c:v>
                </c:pt>
                <c:pt idx="134">
                  <c:v>45860</c:v>
                </c:pt>
                <c:pt idx="135">
                  <c:v>45861</c:v>
                </c:pt>
                <c:pt idx="136">
                  <c:v>45862</c:v>
                </c:pt>
                <c:pt idx="137">
                  <c:v>45863</c:v>
                </c:pt>
                <c:pt idx="138">
                  <c:v>45866</c:v>
                </c:pt>
                <c:pt idx="139">
                  <c:v>45867</c:v>
                </c:pt>
                <c:pt idx="140">
                  <c:v>45868</c:v>
                </c:pt>
                <c:pt idx="141">
                  <c:v>45869</c:v>
                </c:pt>
                <c:pt idx="142">
                  <c:v>45870</c:v>
                </c:pt>
                <c:pt idx="143">
                  <c:v>45873</c:v>
                </c:pt>
                <c:pt idx="144">
                  <c:v>45874</c:v>
                </c:pt>
                <c:pt idx="145">
                  <c:v>45875</c:v>
                </c:pt>
                <c:pt idx="146">
                  <c:v>45876</c:v>
                </c:pt>
                <c:pt idx="147">
                  <c:v>45877</c:v>
                </c:pt>
                <c:pt idx="148">
                  <c:v>45880</c:v>
                </c:pt>
                <c:pt idx="149">
                  <c:v>45881</c:v>
                </c:pt>
                <c:pt idx="150">
                  <c:v>45882</c:v>
                </c:pt>
                <c:pt idx="151">
                  <c:v>45883</c:v>
                </c:pt>
                <c:pt idx="152">
                  <c:v>45884</c:v>
                </c:pt>
                <c:pt idx="153">
                  <c:v>45887</c:v>
                </c:pt>
                <c:pt idx="154">
                  <c:v>45888</c:v>
                </c:pt>
                <c:pt idx="155">
                  <c:v>45889</c:v>
                </c:pt>
                <c:pt idx="156">
                  <c:v>45890</c:v>
                </c:pt>
                <c:pt idx="157">
                  <c:v>45891</c:v>
                </c:pt>
                <c:pt idx="158">
                  <c:v>45894</c:v>
                </c:pt>
                <c:pt idx="159">
                  <c:v>45895</c:v>
                </c:pt>
                <c:pt idx="160">
                  <c:v>45896</c:v>
                </c:pt>
                <c:pt idx="161">
                  <c:v>45897</c:v>
                </c:pt>
                <c:pt idx="162">
                  <c:v>45898</c:v>
                </c:pt>
                <c:pt idx="163">
                  <c:v>45901</c:v>
                </c:pt>
                <c:pt idx="164">
                  <c:v>45902</c:v>
                </c:pt>
                <c:pt idx="165">
                  <c:v>45903</c:v>
                </c:pt>
                <c:pt idx="166">
                  <c:v>45904</c:v>
                </c:pt>
                <c:pt idx="167">
                  <c:v>45908</c:v>
                </c:pt>
                <c:pt idx="168">
                  <c:v>45909</c:v>
                </c:pt>
                <c:pt idx="169">
                  <c:v>45910</c:v>
                </c:pt>
                <c:pt idx="170">
                  <c:v>45911</c:v>
                </c:pt>
                <c:pt idx="171">
                  <c:v>45912</c:v>
                </c:pt>
                <c:pt idx="172">
                  <c:v>45915</c:v>
                </c:pt>
                <c:pt idx="173">
                  <c:v>45916</c:v>
                </c:pt>
                <c:pt idx="174">
                  <c:v>45917</c:v>
                </c:pt>
                <c:pt idx="175">
                  <c:v>45918</c:v>
                </c:pt>
                <c:pt idx="176">
                  <c:v>45919</c:v>
                </c:pt>
                <c:pt idx="177">
                  <c:v>45922</c:v>
                </c:pt>
                <c:pt idx="178">
                  <c:v>45923</c:v>
                </c:pt>
                <c:pt idx="179">
                  <c:v>45924</c:v>
                </c:pt>
                <c:pt idx="180">
                  <c:v>45925</c:v>
                </c:pt>
                <c:pt idx="181">
                  <c:v>45926</c:v>
                </c:pt>
                <c:pt idx="182">
                  <c:v>45929</c:v>
                </c:pt>
                <c:pt idx="183">
                  <c:v>45930</c:v>
                </c:pt>
                <c:pt idx="184">
                  <c:v>45932</c:v>
                </c:pt>
                <c:pt idx="185">
                  <c:v>45933</c:v>
                </c:pt>
                <c:pt idx="186">
                  <c:v>45936</c:v>
                </c:pt>
                <c:pt idx="187">
                  <c:v>45937</c:v>
                </c:pt>
                <c:pt idx="188">
                  <c:v>45938</c:v>
                </c:pt>
                <c:pt idx="189">
                  <c:v>45939</c:v>
                </c:pt>
                <c:pt idx="190">
                  <c:v>45940</c:v>
                </c:pt>
                <c:pt idx="191">
                  <c:v>45943</c:v>
                </c:pt>
                <c:pt idx="192">
                  <c:v>45944</c:v>
                </c:pt>
                <c:pt idx="193">
                  <c:v>45945</c:v>
                </c:pt>
                <c:pt idx="194">
                  <c:v>45946</c:v>
                </c:pt>
                <c:pt idx="195">
                  <c:v>45947</c:v>
                </c:pt>
                <c:pt idx="196">
                  <c:v>45950</c:v>
                </c:pt>
                <c:pt idx="197">
                  <c:v>45951</c:v>
                </c:pt>
                <c:pt idx="198">
                  <c:v>45952</c:v>
                </c:pt>
                <c:pt idx="199">
                  <c:v>45953</c:v>
                </c:pt>
                <c:pt idx="200">
                  <c:v>45954</c:v>
                </c:pt>
                <c:pt idx="201">
                  <c:v>45957</c:v>
                </c:pt>
                <c:pt idx="202">
                  <c:v>45958</c:v>
                </c:pt>
                <c:pt idx="203">
                  <c:v>45959</c:v>
                </c:pt>
                <c:pt idx="204">
                  <c:v>45960</c:v>
                </c:pt>
                <c:pt idx="205">
                  <c:v>45961</c:v>
                </c:pt>
                <c:pt idx="206">
                  <c:v>45964</c:v>
                </c:pt>
                <c:pt idx="207">
                  <c:v>45965</c:v>
                </c:pt>
                <c:pt idx="208">
                  <c:v>45966</c:v>
                </c:pt>
                <c:pt idx="209">
                  <c:v>45967</c:v>
                </c:pt>
                <c:pt idx="210">
                  <c:v>45968</c:v>
                </c:pt>
                <c:pt idx="211">
                  <c:v>45971</c:v>
                </c:pt>
                <c:pt idx="212">
                  <c:v>45972</c:v>
                </c:pt>
                <c:pt idx="213">
                  <c:v>45973</c:v>
                </c:pt>
                <c:pt idx="214">
                  <c:v>45974</c:v>
                </c:pt>
                <c:pt idx="215">
                  <c:v>45975</c:v>
                </c:pt>
                <c:pt idx="216">
                  <c:v>45978</c:v>
                </c:pt>
                <c:pt idx="217">
                  <c:v>45979</c:v>
                </c:pt>
                <c:pt idx="218">
                  <c:v>45980</c:v>
                </c:pt>
                <c:pt idx="219">
                  <c:v>45981</c:v>
                </c:pt>
                <c:pt idx="220">
                  <c:v>45982</c:v>
                </c:pt>
                <c:pt idx="221">
                  <c:v>45985</c:v>
                </c:pt>
                <c:pt idx="222">
                  <c:v>45986</c:v>
                </c:pt>
                <c:pt idx="223">
                  <c:v>45987</c:v>
                </c:pt>
                <c:pt idx="224">
                  <c:v>45988</c:v>
                </c:pt>
                <c:pt idx="225">
                  <c:v>45989</c:v>
                </c:pt>
                <c:pt idx="226">
                  <c:v>45992</c:v>
                </c:pt>
                <c:pt idx="227">
                  <c:v>45993</c:v>
                </c:pt>
                <c:pt idx="228">
                  <c:v>45994</c:v>
                </c:pt>
                <c:pt idx="229">
                  <c:v>45995</c:v>
                </c:pt>
                <c:pt idx="230">
                  <c:v>45996</c:v>
                </c:pt>
                <c:pt idx="231">
                  <c:v>45999</c:v>
                </c:pt>
                <c:pt idx="232">
                  <c:v>46000</c:v>
                </c:pt>
                <c:pt idx="233">
                  <c:v>46001</c:v>
                </c:pt>
                <c:pt idx="234">
                  <c:v>46002</c:v>
                </c:pt>
                <c:pt idx="235">
                  <c:v>46003</c:v>
                </c:pt>
                <c:pt idx="236">
                  <c:v>46006</c:v>
                </c:pt>
                <c:pt idx="237">
                  <c:v>46007</c:v>
                </c:pt>
                <c:pt idx="238">
                  <c:v>46008</c:v>
                </c:pt>
                <c:pt idx="239">
                  <c:v>46009</c:v>
                </c:pt>
                <c:pt idx="240">
                  <c:v>46010</c:v>
                </c:pt>
                <c:pt idx="241">
                  <c:v>46013</c:v>
                </c:pt>
                <c:pt idx="242">
                  <c:v>46014</c:v>
                </c:pt>
                <c:pt idx="243">
                  <c:v>46015</c:v>
                </c:pt>
                <c:pt idx="244">
                  <c:v>46020</c:v>
                </c:pt>
                <c:pt idx="245">
                  <c:v>46021</c:v>
                </c:pt>
                <c:pt idx="246">
                  <c:v>46022</c:v>
                </c:pt>
                <c:pt idx="247">
                  <c:v>46024</c:v>
                </c:pt>
                <c:pt idx="248">
                  <c:v>46027</c:v>
                </c:pt>
                <c:pt idx="249">
                  <c:v>46028</c:v>
                </c:pt>
                <c:pt idx="250">
                  <c:v>46029</c:v>
                </c:pt>
                <c:pt idx="251">
                  <c:v>46030</c:v>
                </c:pt>
                <c:pt idx="252">
                  <c:v>46031</c:v>
                </c:pt>
                <c:pt idx="253">
                  <c:v>46034</c:v>
                </c:pt>
                <c:pt idx="254">
                  <c:v>46035</c:v>
                </c:pt>
                <c:pt idx="255">
                  <c:v>46036</c:v>
                </c:pt>
                <c:pt idx="256">
                  <c:v>46037</c:v>
                </c:pt>
                <c:pt idx="257">
                  <c:v>46038</c:v>
                </c:pt>
                <c:pt idx="258">
                  <c:v>46041</c:v>
                </c:pt>
                <c:pt idx="259">
                  <c:v>46042</c:v>
                </c:pt>
                <c:pt idx="260">
                  <c:v>46043</c:v>
                </c:pt>
                <c:pt idx="261">
                  <c:v>46044</c:v>
                </c:pt>
                <c:pt idx="262">
                  <c:v>46045</c:v>
                </c:pt>
                <c:pt idx="263">
                  <c:v>46048</c:v>
                </c:pt>
                <c:pt idx="264">
                  <c:v>46049</c:v>
                </c:pt>
                <c:pt idx="265">
                  <c:v>46050</c:v>
                </c:pt>
                <c:pt idx="266">
                  <c:v>46051</c:v>
                </c:pt>
                <c:pt idx="267">
                  <c:v>46052</c:v>
                </c:pt>
                <c:pt idx="268">
                  <c:v>46055</c:v>
                </c:pt>
                <c:pt idx="269">
                  <c:v>46056</c:v>
                </c:pt>
                <c:pt idx="270">
                  <c:v>46057</c:v>
                </c:pt>
                <c:pt idx="271">
                  <c:v>46058</c:v>
                </c:pt>
                <c:pt idx="272">
                  <c:v>46059</c:v>
                </c:pt>
                <c:pt idx="273">
                  <c:v>46062</c:v>
                </c:pt>
                <c:pt idx="274">
                  <c:v>46063</c:v>
                </c:pt>
                <c:pt idx="275">
                  <c:v>46064</c:v>
                </c:pt>
                <c:pt idx="276">
                  <c:v>46065</c:v>
                </c:pt>
                <c:pt idx="277">
                  <c:v>46066</c:v>
                </c:pt>
              </c:numCache>
            </c:numRef>
          </c:cat>
          <c:val>
            <c:numRef>
              <c:f>'UCAP Historical Data (2)'!$B$2:$B$279</c:f>
              <c:numCache>
                <c:formatCode>General</c:formatCode>
                <c:ptCount val="278"/>
                <c:pt idx="0">
                  <c:v>22.4</c:v>
                </c:pt>
                <c:pt idx="1">
                  <c:v>23.4</c:v>
                </c:pt>
                <c:pt idx="2">
                  <c:v>23</c:v>
                </c:pt>
                <c:pt idx="3">
                  <c:v>22.2</c:v>
                </c:pt>
                <c:pt idx="4">
                  <c:v>22.2</c:v>
                </c:pt>
                <c:pt idx="5">
                  <c:v>22.1</c:v>
                </c:pt>
                <c:pt idx="6">
                  <c:v>22.35</c:v>
                </c:pt>
                <c:pt idx="7">
                  <c:v>22.2</c:v>
                </c:pt>
                <c:pt idx="8">
                  <c:v>22</c:v>
                </c:pt>
                <c:pt idx="9">
                  <c:v>22</c:v>
                </c:pt>
                <c:pt idx="10">
                  <c:v>22</c:v>
                </c:pt>
                <c:pt idx="11">
                  <c:v>22.5</c:v>
                </c:pt>
                <c:pt idx="12">
                  <c:v>22.4</c:v>
                </c:pt>
                <c:pt idx="13">
                  <c:v>22.2</c:v>
                </c:pt>
                <c:pt idx="14">
                  <c:v>22.2</c:v>
                </c:pt>
                <c:pt idx="15">
                  <c:v>22.35</c:v>
                </c:pt>
                <c:pt idx="16">
                  <c:v>22.5</c:v>
                </c:pt>
                <c:pt idx="17">
                  <c:v>22.5</c:v>
                </c:pt>
                <c:pt idx="18">
                  <c:v>22.85</c:v>
                </c:pt>
                <c:pt idx="19">
                  <c:v>22.5</c:v>
                </c:pt>
                <c:pt idx="20">
                  <c:v>22.45</c:v>
                </c:pt>
                <c:pt idx="21">
                  <c:v>22.5</c:v>
                </c:pt>
                <c:pt idx="22">
                  <c:v>22.55</c:v>
                </c:pt>
                <c:pt idx="23">
                  <c:v>22.5</c:v>
                </c:pt>
                <c:pt idx="24">
                  <c:v>22.55</c:v>
                </c:pt>
                <c:pt idx="25">
                  <c:v>22.9</c:v>
                </c:pt>
                <c:pt idx="26">
                  <c:v>23.85</c:v>
                </c:pt>
                <c:pt idx="27">
                  <c:v>23.5</c:v>
                </c:pt>
                <c:pt idx="28">
                  <c:v>23</c:v>
                </c:pt>
                <c:pt idx="29">
                  <c:v>23.05</c:v>
                </c:pt>
                <c:pt idx="30">
                  <c:v>22.6</c:v>
                </c:pt>
                <c:pt idx="31">
                  <c:v>22.85</c:v>
                </c:pt>
                <c:pt idx="32">
                  <c:v>22.3</c:v>
                </c:pt>
                <c:pt idx="33">
                  <c:v>22.6</c:v>
                </c:pt>
                <c:pt idx="34">
                  <c:v>22.9</c:v>
                </c:pt>
                <c:pt idx="35">
                  <c:v>22.6</c:v>
                </c:pt>
                <c:pt idx="36">
                  <c:v>22.55</c:v>
                </c:pt>
                <c:pt idx="37">
                  <c:v>21.85</c:v>
                </c:pt>
                <c:pt idx="38">
                  <c:v>21</c:v>
                </c:pt>
                <c:pt idx="39">
                  <c:v>22</c:v>
                </c:pt>
                <c:pt idx="40">
                  <c:v>22.1</c:v>
                </c:pt>
                <c:pt idx="41">
                  <c:v>22.2</c:v>
                </c:pt>
                <c:pt idx="42">
                  <c:v>20</c:v>
                </c:pt>
                <c:pt idx="43">
                  <c:v>18.5</c:v>
                </c:pt>
                <c:pt idx="44">
                  <c:v>18</c:v>
                </c:pt>
                <c:pt idx="45">
                  <c:v>18.5</c:v>
                </c:pt>
                <c:pt idx="46">
                  <c:v>19.95</c:v>
                </c:pt>
                <c:pt idx="47">
                  <c:v>20.5</c:v>
                </c:pt>
                <c:pt idx="48">
                  <c:v>20.3</c:v>
                </c:pt>
                <c:pt idx="49">
                  <c:v>19.3</c:v>
                </c:pt>
                <c:pt idx="50">
                  <c:v>19.2</c:v>
                </c:pt>
                <c:pt idx="51">
                  <c:v>18.95</c:v>
                </c:pt>
                <c:pt idx="52">
                  <c:v>18.2</c:v>
                </c:pt>
                <c:pt idx="53">
                  <c:v>18.3</c:v>
                </c:pt>
                <c:pt idx="54">
                  <c:v>18.100000000000001</c:v>
                </c:pt>
                <c:pt idx="55">
                  <c:v>18.2</c:v>
                </c:pt>
                <c:pt idx="56">
                  <c:v>18.3</c:v>
                </c:pt>
                <c:pt idx="57">
                  <c:v>16.600000000000001</c:v>
                </c:pt>
                <c:pt idx="58">
                  <c:v>16.95</c:v>
                </c:pt>
                <c:pt idx="59">
                  <c:v>16.95</c:v>
                </c:pt>
                <c:pt idx="60">
                  <c:v>16.600000000000001</c:v>
                </c:pt>
                <c:pt idx="61">
                  <c:v>16.5</c:v>
                </c:pt>
                <c:pt idx="62">
                  <c:v>15.3</c:v>
                </c:pt>
                <c:pt idx="63">
                  <c:v>15.2</c:v>
                </c:pt>
                <c:pt idx="64">
                  <c:v>15.2</c:v>
                </c:pt>
                <c:pt idx="65">
                  <c:v>14.55</c:v>
                </c:pt>
                <c:pt idx="66">
                  <c:v>14.5</c:v>
                </c:pt>
                <c:pt idx="67">
                  <c:v>14.85</c:v>
                </c:pt>
                <c:pt idx="68">
                  <c:v>15.25</c:v>
                </c:pt>
                <c:pt idx="69">
                  <c:v>15.25</c:v>
                </c:pt>
                <c:pt idx="70">
                  <c:v>15.2</c:v>
                </c:pt>
                <c:pt idx="71">
                  <c:v>14.55</c:v>
                </c:pt>
                <c:pt idx="72">
                  <c:v>14.95</c:v>
                </c:pt>
                <c:pt idx="73">
                  <c:v>15.35</c:v>
                </c:pt>
                <c:pt idx="74">
                  <c:v>16.5</c:v>
                </c:pt>
                <c:pt idx="75">
                  <c:v>16.899999999999999</c:v>
                </c:pt>
                <c:pt idx="76">
                  <c:v>17.05</c:v>
                </c:pt>
                <c:pt idx="77">
                  <c:v>18.2</c:v>
                </c:pt>
                <c:pt idx="78">
                  <c:v>18.2</c:v>
                </c:pt>
                <c:pt idx="79">
                  <c:v>18.25</c:v>
                </c:pt>
                <c:pt idx="80">
                  <c:v>19.5</c:v>
                </c:pt>
                <c:pt idx="81">
                  <c:v>18.25</c:v>
                </c:pt>
                <c:pt idx="82">
                  <c:v>18.2</c:v>
                </c:pt>
                <c:pt idx="83">
                  <c:v>18</c:v>
                </c:pt>
                <c:pt idx="84">
                  <c:v>18.05</c:v>
                </c:pt>
                <c:pt idx="85">
                  <c:v>17.600000000000001</c:v>
                </c:pt>
                <c:pt idx="86">
                  <c:v>17.05</c:v>
                </c:pt>
                <c:pt idx="87">
                  <c:v>18</c:v>
                </c:pt>
                <c:pt idx="88">
                  <c:v>18</c:v>
                </c:pt>
                <c:pt idx="89">
                  <c:v>18</c:v>
                </c:pt>
                <c:pt idx="90">
                  <c:v>18</c:v>
                </c:pt>
                <c:pt idx="91">
                  <c:v>18.149999999999999</c:v>
                </c:pt>
                <c:pt idx="92">
                  <c:v>18.3</c:v>
                </c:pt>
                <c:pt idx="93">
                  <c:v>18.899999999999999</c:v>
                </c:pt>
                <c:pt idx="94">
                  <c:v>18.75</c:v>
                </c:pt>
                <c:pt idx="95">
                  <c:v>18.7</c:v>
                </c:pt>
                <c:pt idx="96">
                  <c:v>18.600000000000001</c:v>
                </c:pt>
                <c:pt idx="97">
                  <c:v>18.5</c:v>
                </c:pt>
                <c:pt idx="98">
                  <c:v>18.7</c:v>
                </c:pt>
                <c:pt idx="99">
                  <c:v>18.8</c:v>
                </c:pt>
                <c:pt idx="100">
                  <c:v>19.2</c:v>
                </c:pt>
                <c:pt idx="101">
                  <c:v>20</c:v>
                </c:pt>
                <c:pt idx="102">
                  <c:v>19.95</c:v>
                </c:pt>
                <c:pt idx="103">
                  <c:v>19.25</c:v>
                </c:pt>
                <c:pt idx="104">
                  <c:v>19.25</c:v>
                </c:pt>
                <c:pt idx="105">
                  <c:v>19.25</c:v>
                </c:pt>
                <c:pt idx="106">
                  <c:v>19</c:v>
                </c:pt>
                <c:pt idx="107">
                  <c:v>19.149999999999999</c:v>
                </c:pt>
                <c:pt idx="108">
                  <c:v>19.149999999999999</c:v>
                </c:pt>
                <c:pt idx="109">
                  <c:v>19.149999999999999</c:v>
                </c:pt>
                <c:pt idx="110">
                  <c:v>19.899999999999999</c:v>
                </c:pt>
                <c:pt idx="111">
                  <c:v>19.899999999999999</c:v>
                </c:pt>
                <c:pt idx="112">
                  <c:v>19.649999999999999</c:v>
                </c:pt>
                <c:pt idx="113">
                  <c:v>19</c:v>
                </c:pt>
                <c:pt idx="114">
                  <c:v>19.350000000000001</c:v>
                </c:pt>
                <c:pt idx="115">
                  <c:v>19.45</c:v>
                </c:pt>
                <c:pt idx="116">
                  <c:v>19.45</c:v>
                </c:pt>
                <c:pt idx="117">
                  <c:v>19.05</c:v>
                </c:pt>
                <c:pt idx="118">
                  <c:v>19</c:v>
                </c:pt>
                <c:pt idx="119">
                  <c:v>19.05</c:v>
                </c:pt>
                <c:pt idx="120">
                  <c:v>19.2</c:v>
                </c:pt>
                <c:pt idx="121">
                  <c:v>20.399999999999999</c:v>
                </c:pt>
                <c:pt idx="122">
                  <c:v>20.85</c:v>
                </c:pt>
                <c:pt idx="123">
                  <c:v>21</c:v>
                </c:pt>
                <c:pt idx="124">
                  <c:v>20</c:v>
                </c:pt>
                <c:pt idx="125">
                  <c:v>20.5</c:v>
                </c:pt>
                <c:pt idx="126">
                  <c:v>20.8</c:v>
                </c:pt>
                <c:pt idx="127">
                  <c:v>20.8</c:v>
                </c:pt>
                <c:pt idx="128">
                  <c:v>21</c:v>
                </c:pt>
                <c:pt idx="129">
                  <c:v>21.1</c:v>
                </c:pt>
                <c:pt idx="130">
                  <c:v>20.5</c:v>
                </c:pt>
                <c:pt idx="131">
                  <c:v>20.350000000000001</c:v>
                </c:pt>
                <c:pt idx="132">
                  <c:v>20.55</c:v>
                </c:pt>
                <c:pt idx="133">
                  <c:v>20.45</c:v>
                </c:pt>
                <c:pt idx="134">
                  <c:v>20.399999999999999</c:v>
                </c:pt>
                <c:pt idx="135">
                  <c:v>20.55</c:v>
                </c:pt>
                <c:pt idx="136">
                  <c:v>21</c:v>
                </c:pt>
                <c:pt idx="137">
                  <c:v>21.1</c:v>
                </c:pt>
                <c:pt idx="138">
                  <c:v>21</c:v>
                </c:pt>
                <c:pt idx="139">
                  <c:v>20.8</c:v>
                </c:pt>
                <c:pt idx="140">
                  <c:v>19.899999999999999</c:v>
                </c:pt>
                <c:pt idx="141">
                  <c:v>19.55</c:v>
                </c:pt>
                <c:pt idx="142">
                  <c:v>19.899999999999999</c:v>
                </c:pt>
                <c:pt idx="143">
                  <c:v>20.5</c:v>
                </c:pt>
                <c:pt idx="144">
                  <c:v>20.2</c:v>
                </c:pt>
                <c:pt idx="145">
                  <c:v>20.2</c:v>
                </c:pt>
                <c:pt idx="146">
                  <c:v>19.899999999999999</c:v>
                </c:pt>
                <c:pt idx="147">
                  <c:v>19.600000000000001</c:v>
                </c:pt>
                <c:pt idx="148">
                  <c:v>19</c:v>
                </c:pt>
                <c:pt idx="149">
                  <c:v>19.2</c:v>
                </c:pt>
                <c:pt idx="150">
                  <c:v>20</c:v>
                </c:pt>
                <c:pt idx="151">
                  <c:v>19.5</c:v>
                </c:pt>
                <c:pt idx="152">
                  <c:v>19.25</c:v>
                </c:pt>
                <c:pt idx="153">
                  <c:v>19.5</c:v>
                </c:pt>
                <c:pt idx="154">
                  <c:v>19.05</c:v>
                </c:pt>
                <c:pt idx="155">
                  <c:v>19.2</c:v>
                </c:pt>
                <c:pt idx="156">
                  <c:v>19.05</c:v>
                </c:pt>
                <c:pt idx="157">
                  <c:v>19.100000000000001</c:v>
                </c:pt>
                <c:pt idx="158">
                  <c:v>18.95</c:v>
                </c:pt>
                <c:pt idx="159">
                  <c:v>18.95</c:v>
                </c:pt>
                <c:pt idx="160">
                  <c:v>19.3</c:v>
                </c:pt>
                <c:pt idx="161">
                  <c:v>19</c:v>
                </c:pt>
                <c:pt idx="162">
                  <c:v>19.3</c:v>
                </c:pt>
                <c:pt idx="163">
                  <c:v>18.95</c:v>
                </c:pt>
                <c:pt idx="164">
                  <c:v>18.899999999999999</c:v>
                </c:pt>
                <c:pt idx="165">
                  <c:v>18.7</c:v>
                </c:pt>
                <c:pt idx="166">
                  <c:v>18.100000000000001</c:v>
                </c:pt>
                <c:pt idx="167">
                  <c:v>18.2</c:v>
                </c:pt>
                <c:pt idx="168">
                  <c:v>18.899999999999999</c:v>
                </c:pt>
                <c:pt idx="169">
                  <c:v>19.2</c:v>
                </c:pt>
                <c:pt idx="170">
                  <c:v>19.5</c:v>
                </c:pt>
                <c:pt idx="171">
                  <c:v>18.899999999999999</c:v>
                </c:pt>
                <c:pt idx="172">
                  <c:v>19.55</c:v>
                </c:pt>
                <c:pt idx="173">
                  <c:v>19.600000000000001</c:v>
                </c:pt>
                <c:pt idx="174">
                  <c:v>19.7</c:v>
                </c:pt>
                <c:pt idx="175">
                  <c:v>20.5</c:v>
                </c:pt>
                <c:pt idx="176">
                  <c:v>18.95</c:v>
                </c:pt>
                <c:pt idx="177">
                  <c:v>19.100000000000001</c:v>
                </c:pt>
                <c:pt idx="178">
                  <c:v>18.95</c:v>
                </c:pt>
                <c:pt idx="179">
                  <c:v>18.899999999999999</c:v>
                </c:pt>
                <c:pt idx="180">
                  <c:v>18.899999999999999</c:v>
                </c:pt>
                <c:pt idx="181">
                  <c:v>18.600000000000001</c:v>
                </c:pt>
                <c:pt idx="182">
                  <c:v>18.899999999999999</c:v>
                </c:pt>
                <c:pt idx="183">
                  <c:v>18.899999999999999</c:v>
                </c:pt>
                <c:pt idx="184">
                  <c:v>19</c:v>
                </c:pt>
                <c:pt idx="185">
                  <c:v>18.7</c:v>
                </c:pt>
                <c:pt idx="186">
                  <c:v>18.8</c:v>
                </c:pt>
                <c:pt idx="187">
                  <c:v>19.100000000000001</c:v>
                </c:pt>
                <c:pt idx="188">
                  <c:v>19.55</c:v>
                </c:pt>
                <c:pt idx="189">
                  <c:v>19.55</c:v>
                </c:pt>
                <c:pt idx="190">
                  <c:v>19.600000000000001</c:v>
                </c:pt>
                <c:pt idx="191">
                  <c:v>19.45</c:v>
                </c:pt>
                <c:pt idx="192">
                  <c:v>19</c:v>
                </c:pt>
                <c:pt idx="193">
                  <c:v>18.600000000000001</c:v>
                </c:pt>
                <c:pt idx="194">
                  <c:v>18.7</c:v>
                </c:pt>
                <c:pt idx="195">
                  <c:v>18.5</c:v>
                </c:pt>
                <c:pt idx="196">
                  <c:v>18.5</c:v>
                </c:pt>
                <c:pt idx="197">
                  <c:v>18.5</c:v>
                </c:pt>
                <c:pt idx="198">
                  <c:v>18.7</c:v>
                </c:pt>
                <c:pt idx="199">
                  <c:v>18.600000000000001</c:v>
                </c:pt>
                <c:pt idx="200">
                  <c:v>18.2</c:v>
                </c:pt>
                <c:pt idx="201">
                  <c:v>18</c:v>
                </c:pt>
                <c:pt idx="202">
                  <c:v>18.5</c:v>
                </c:pt>
                <c:pt idx="203">
                  <c:v>18.5</c:v>
                </c:pt>
                <c:pt idx="204">
                  <c:v>18</c:v>
                </c:pt>
                <c:pt idx="205">
                  <c:v>18.5</c:v>
                </c:pt>
                <c:pt idx="206">
                  <c:v>18</c:v>
                </c:pt>
                <c:pt idx="207">
                  <c:v>17.95</c:v>
                </c:pt>
                <c:pt idx="208">
                  <c:v>17.55</c:v>
                </c:pt>
                <c:pt idx="209">
                  <c:v>18.100000000000001</c:v>
                </c:pt>
                <c:pt idx="210">
                  <c:v>18</c:v>
                </c:pt>
                <c:pt idx="211">
                  <c:v>17.2</c:v>
                </c:pt>
                <c:pt idx="212">
                  <c:v>16.100000000000001</c:v>
                </c:pt>
                <c:pt idx="213">
                  <c:v>17.600000000000001</c:v>
                </c:pt>
                <c:pt idx="214">
                  <c:v>18.399999999999999</c:v>
                </c:pt>
                <c:pt idx="215">
                  <c:v>17.8</c:v>
                </c:pt>
                <c:pt idx="216">
                  <c:v>17.649999999999999</c:v>
                </c:pt>
                <c:pt idx="217">
                  <c:v>17.350000000000001</c:v>
                </c:pt>
                <c:pt idx="218">
                  <c:v>17.149999999999999</c:v>
                </c:pt>
                <c:pt idx="219">
                  <c:v>17</c:v>
                </c:pt>
                <c:pt idx="220">
                  <c:v>16.899999999999999</c:v>
                </c:pt>
                <c:pt idx="221">
                  <c:v>16.5</c:v>
                </c:pt>
                <c:pt idx="222">
                  <c:v>16.25</c:v>
                </c:pt>
                <c:pt idx="223">
                  <c:v>16.45</c:v>
                </c:pt>
                <c:pt idx="224">
                  <c:v>17.2</c:v>
                </c:pt>
                <c:pt idx="225">
                  <c:v>17.350000000000001</c:v>
                </c:pt>
                <c:pt idx="226">
                  <c:v>17.3</c:v>
                </c:pt>
                <c:pt idx="227">
                  <c:v>16.95</c:v>
                </c:pt>
                <c:pt idx="228">
                  <c:v>17.25</c:v>
                </c:pt>
                <c:pt idx="229">
                  <c:v>17.05</c:v>
                </c:pt>
                <c:pt idx="230">
                  <c:v>17</c:v>
                </c:pt>
                <c:pt idx="231">
                  <c:v>17.100000000000001</c:v>
                </c:pt>
                <c:pt idx="232">
                  <c:v>17.100000000000001</c:v>
                </c:pt>
                <c:pt idx="233">
                  <c:v>17.45</c:v>
                </c:pt>
                <c:pt idx="234">
                  <c:v>17.3</c:v>
                </c:pt>
                <c:pt idx="235">
                  <c:v>17.2</c:v>
                </c:pt>
                <c:pt idx="236">
                  <c:v>17.45</c:v>
                </c:pt>
                <c:pt idx="237">
                  <c:v>17</c:v>
                </c:pt>
                <c:pt idx="238">
                  <c:v>17.55</c:v>
                </c:pt>
                <c:pt idx="239">
                  <c:v>17.600000000000001</c:v>
                </c:pt>
                <c:pt idx="240">
                  <c:v>17.850000000000001</c:v>
                </c:pt>
                <c:pt idx="241">
                  <c:v>18.05</c:v>
                </c:pt>
                <c:pt idx="242">
                  <c:v>18.399999999999999</c:v>
                </c:pt>
                <c:pt idx="243">
                  <c:v>18</c:v>
                </c:pt>
                <c:pt idx="244">
                  <c:v>18.2</c:v>
                </c:pt>
                <c:pt idx="245">
                  <c:v>18.399999999999999</c:v>
                </c:pt>
                <c:pt idx="246">
                  <c:v>18.7</c:v>
                </c:pt>
                <c:pt idx="247">
                  <c:v>18.5</c:v>
                </c:pt>
                <c:pt idx="248">
                  <c:v>19.45</c:v>
                </c:pt>
                <c:pt idx="249">
                  <c:v>18.8</c:v>
                </c:pt>
                <c:pt idx="250">
                  <c:v>18.8</c:v>
                </c:pt>
                <c:pt idx="251">
                  <c:v>18.7</c:v>
                </c:pt>
                <c:pt idx="252">
                  <c:v>18.600000000000001</c:v>
                </c:pt>
                <c:pt idx="253">
                  <c:v>18.600000000000001</c:v>
                </c:pt>
                <c:pt idx="254">
                  <c:v>18.600000000000001</c:v>
                </c:pt>
                <c:pt idx="255">
                  <c:v>19</c:v>
                </c:pt>
                <c:pt idx="256">
                  <c:v>19.100000000000001</c:v>
                </c:pt>
                <c:pt idx="257">
                  <c:v>19.100000000000001</c:v>
                </c:pt>
                <c:pt idx="258">
                  <c:v>18.7</c:v>
                </c:pt>
                <c:pt idx="259">
                  <c:v>18.5</c:v>
                </c:pt>
                <c:pt idx="260">
                  <c:v>18.5</c:v>
                </c:pt>
                <c:pt idx="261">
                  <c:v>18</c:v>
                </c:pt>
                <c:pt idx="262">
                  <c:v>17.95</c:v>
                </c:pt>
                <c:pt idx="263">
                  <c:v>18</c:v>
                </c:pt>
                <c:pt idx="264">
                  <c:v>18</c:v>
                </c:pt>
                <c:pt idx="265">
                  <c:v>18</c:v>
                </c:pt>
                <c:pt idx="266">
                  <c:v>18.05</c:v>
                </c:pt>
                <c:pt idx="267">
                  <c:v>18.3</c:v>
                </c:pt>
                <c:pt idx="268">
                  <c:v>18.25</c:v>
                </c:pt>
                <c:pt idx="269">
                  <c:v>18.149999999999999</c:v>
                </c:pt>
                <c:pt idx="270">
                  <c:v>18.8</c:v>
                </c:pt>
                <c:pt idx="271">
                  <c:v>19.850000000000001</c:v>
                </c:pt>
                <c:pt idx="272">
                  <c:v>18.55</c:v>
                </c:pt>
                <c:pt idx="273">
                  <c:v>19.149999999999999</c:v>
                </c:pt>
                <c:pt idx="274">
                  <c:v>20</c:v>
                </c:pt>
                <c:pt idx="275">
                  <c:v>20.350000000000001</c:v>
                </c:pt>
                <c:pt idx="276">
                  <c:v>20</c:v>
                </c:pt>
                <c:pt idx="277">
                  <c:v>20.8</c:v>
                </c:pt>
              </c:numCache>
            </c:numRef>
          </c:val>
          <c:smooth val="0"/>
          <c:extLst>
            <c:ext xmlns:c16="http://schemas.microsoft.com/office/drawing/2014/chart" uri="{C3380CC4-5D6E-409C-BE32-E72D297353CC}">
              <c16:uniqueId val="{00000000-CF02-4C79-8262-5E025EA7BED6}"/>
            </c:ext>
          </c:extLst>
        </c:ser>
        <c:dLbls>
          <c:showLegendKey val="0"/>
          <c:showVal val="0"/>
          <c:showCatName val="0"/>
          <c:showSerName val="0"/>
          <c:showPercent val="0"/>
          <c:showBubbleSize val="0"/>
        </c:dLbls>
        <c:smooth val="0"/>
        <c:axId val="902843983"/>
        <c:axId val="902842063"/>
      </c:lineChart>
      <c:dateAx>
        <c:axId val="902843983"/>
        <c:scaling>
          <c:orientation val="minMax"/>
        </c:scaling>
        <c:delete val="0"/>
        <c:axPos val="b"/>
        <c:numFmt formatCode="[$-409]d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842063"/>
        <c:crosses val="autoZero"/>
        <c:auto val="1"/>
        <c:lblOffset val="100"/>
        <c:baseTimeUnit val="days"/>
      </c:dateAx>
      <c:valAx>
        <c:axId val="902842063"/>
        <c:scaling>
          <c:orientation val="minMax"/>
          <c:min val="1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843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0.13</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0.41</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1.2</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1-610A-45F4-B453-93FE689C3D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2.54</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solidFill>
                <a:srgbClr val="215968"/>
              </a:solidFill>
            </a:ln>
            <a:effectLst/>
          </c:spPr>
          <c:invertIfNegative val="0"/>
          <c:dPt>
            <c:idx val="0"/>
            <c:invertIfNegative val="0"/>
            <c:bubble3D val="0"/>
            <c:spPr>
              <a:solidFill>
                <a:srgbClr val="215968"/>
              </a:solidFill>
              <a:ln>
                <a:solidFill>
                  <a:srgbClr val="215968"/>
                </a:solidFill>
              </a:ln>
              <a:effectLst/>
            </c:spPr>
            <c:extLst>
              <c:ext xmlns:c16="http://schemas.microsoft.com/office/drawing/2014/chart" uri="{C3380CC4-5D6E-409C-BE32-E72D297353CC}">
                <c16:uniqueId val="{00000003-0958-4304-9B18-0CCF58076A8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5.94</c:v>
                </c:pt>
              </c:numCache>
            </c:numRef>
          </c:val>
          <c:extLst>
            <c:ext xmlns:c16="http://schemas.microsoft.com/office/drawing/2014/chart" uri="{C3380CC4-5D6E-409C-BE32-E72D297353CC}">
              <c16:uniqueId val="{00000002-0958-4304-9B18-0CCF58076A87}"/>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8705161854767"/>
          <c:y val="9.6930795133043715E-2"/>
          <c:w val="0.83224759405074367"/>
          <c:h val="0.62178386054558876"/>
        </c:manualLayout>
      </c:layout>
      <c:lineChart>
        <c:grouping val="standard"/>
        <c:varyColors val="0"/>
        <c:dLbls>
          <c:showLegendKey val="0"/>
          <c:showVal val="0"/>
          <c:showCatName val="0"/>
          <c:showSerName val="0"/>
          <c:showPercent val="0"/>
          <c:showBubbleSize val="0"/>
        </c:dLbls>
        <c:marker val="1"/>
        <c:smooth val="0"/>
        <c:axId val="1124741680"/>
        <c:axId val="1124742640"/>
      </c:lineChart>
      <c:catAx>
        <c:axId val="11247416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742640"/>
        <c:crosses val="autoZero"/>
        <c:auto val="1"/>
        <c:lblAlgn val="ctr"/>
        <c:lblOffset val="100"/>
        <c:noMultiLvlLbl val="1"/>
      </c:catAx>
      <c:valAx>
        <c:axId val="1124742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74168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'NAHCO Historical Data (1)'!$B$1</c:f>
              <c:strCache>
                <c:ptCount val="1"/>
                <c:pt idx="0">
                  <c:v>Price</c:v>
                </c:pt>
              </c:strCache>
            </c:strRef>
          </c:tx>
          <c:spPr>
            <a:ln w="28575" cap="rnd">
              <a:solidFill>
                <a:srgbClr val="2D3091"/>
              </a:solidFill>
              <a:round/>
            </a:ln>
            <a:effectLst/>
          </c:spPr>
          <c:marker>
            <c:symbol val="none"/>
          </c:marker>
          <c:cat>
            <c:numRef>
              <c:f>'NAHCO Historical Data (1)'!$A$2:$A$279</c:f>
              <c:numCache>
                <c:formatCode>m/d/yyyy</c:formatCode>
                <c:ptCount val="278"/>
                <c:pt idx="0">
                  <c:v>45659</c:v>
                </c:pt>
                <c:pt idx="1">
                  <c:v>45660</c:v>
                </c:pt>
                <c:pt idx="2">
                  <c:v>45663</c:v>
                </c:pt>
                <c:pt idx="3">
                  <c:v>45664</c:v>
                </c:pt>
                <c:pt idx="4">
                  <c:v>45665</c:v>
                </c:pt>
                <c:pt idx="5">
                  <c:v>45666</c:v>
                </c:pt>
                <c:pt idx="6">
                  <c:v>45667</c:v>
                </c:pt>
                <c:pt idx="7">
                  <c:v>45670</c:v>
                </c:pt>
                <c:pt idx="8">
                  <c:v>45671</c:v>
                </c:pt>
                <c:pt idx="9">
                  <c:v>45672</c:v>
                </c:pt>
                <c:pt idx="10">
                  <c:v>45673</c:v>
                </c:pt>
                <c:pt idx="11">
                  <c:v>45674</c:v>
                </c:pt>
                <c:pt idx="12">
                  <c:v>45677</c:v>
                </c:pt>
                <c:pt idx="13">
                  <c:v>45678</c:v>
                </c:pt>
                <c:pt idx="14">
                  <c:v>45679</c:v>
                </c:pt>
                <c:pt idx="15">
                  <c:v>45680</c:v>
                </c:pt>
                <c:pt idx="16">
                  <c:v>45681</c:v>
                </c:pt>
                <c:pt idx="17">
                  <c:v>45684</c:v>
                </c:pt>
                <c:pt idx="18">
                  <c:v>45685</c:v>
                </c:pt>
                <c:pt idx="19">
                  <c:v>45686</c:v>
                </c:pt>
                <c:pt idx="20">
                  <c:v>45687</c:v>
                </c:pt>
                <c:pt idx="21">
                  <c:v>45688</c:v>
                </c:pt>
                <c:pt idx="22">
                  <c:v>45691</c:v>
                </c:pt>
                <c:pt idx="23">
                  <c:v>45692</c:v>
                </c:pt>
                <c:pt idx="24">
                  <c:v>45693</c:v>
                </c:pt>
                <c:pt idx="25">
                  <c:v>45694</c:v>
                </c:pt>
                <c:pt idx="26">
                  <c:v>45695</c:v>
                </c:pt>
                <c:pt idx="27">
                  <c:v>45698</c:v>
                </c:pt>
                <c:pt idx="28">
                  <c:v>45699</c:v>
                </c:pt>
                <c:pt idx="29">
                  <c:v>45700</c:v>
                </c:pt>
                <c:pt idx="30">
                  <c:v>45701</c:v>
                </c:pt>
                <c:pt idx="31">
                  <c:v>45702</c:v>
                </c:pt>
                <c:pt idx="32">
                  <c:v>45705</c:v>
                </c:pt>
                <c:pt idx="33">
                  <c:v>45706</c:v>
                </c:pt>
                <c:pt idx="34">
                  <c:v>45707</c:v>
                </c:pt>
                <c:pt idx="35">
                  <c:v>45708</c:v>
                </c:pt>
                <c:pt idx="36">
                  <c:v>45709</c:v>
                </c:pt>
                <c:pt idx="37">
                  <c:v>45712</c:v>
                </c:pt>
                <c:pt idx="38">
                  <c:v>45713</c:v>
                </c:pt>
                <c:pt idx="39">
                  <c:v>45714</c:v>
                </c:pt>
                <c:pt idx="40">
                  <c:v>45715</c:v>
                </c:pt>
                <c:pt idx="41">
                  <c:v>45716</c:v>
                </c:pt>
                <c:pt idx="42">
                  <c:v>45719</c:v>
                </c:pt>
                <c:pt idx="43">
                  <c:v>45720</c:v>
                </c:pt>
                <c:pt idx="44">
                  <c:v>45721</c:v>
                </c:pt>
                <c:pt idx="45">
                  <c:v>45722</c:v>
                </c:pt>
                <c:pt idx="46">
                  <c:v>45723</c:v>
                </c:pt>
                <c:pt idx="47">
                  <c:v>45726</c:v>
                </c:pt>
                <c:pt idx="48">
                  <c:v>45727</c:v>
                </c:pt>
                <c:pt idx="49">
                  <c:v>45728</c:v>
                </c:pt>
                <c:pt idx="50">
                  <c:v>45729</c:v>
                </c:pt>
                <c:pt idx="51">
                  <c:v>45730</c:v>
                </c:pt>
                <c:pt idx="52">
                  <c:v>45733</c:v>
                </c:pt>
                <c:pt idx="53">
                  <c:v>45734</c:v>
                </c:pt>
                <c:pt idx="54">
                  <c:v>45735</c:v>
                </c:pt>
                <c:pt idx="55">
                  <c:v>45736</c:v>
                </c:pt>
                <c:pt idx="56">
                  <c:v>45737</c:v>
                </c:pt>
                <c:pt idx="57">
                  <c:v>45740</c:v>
                </c:pt>
                <c:pt idx="58">
                  <c:v>45741</c:v>
                </c:pt>
                <c:pt idx="59">
                  <c:v>45742</c:v>
                </c:pt>
                <c:pt idx="60">
                  <c:v>45743</c:v>
                </c:pt>
                <c:pt idx="61">
                  <c:v>45744</c:v>
                </c:pt>
                <c:pt idx="62">
                  <c:v>45749</c:v>
                </c:pt>
                <c:pt idx="63">
                  <c:v>45750</c:v>
                </c:pt>
                <c:pt idx="64">
                  <c:v>45751</c:v>
                </c:pt>
                <c:pt idx="65">
                  <c:v>45754</c:v>
                </c:pt>
                <c:pt idx="66">
                  <c:v>45755</c:v>
                </c:pt>
                <c:pt idx="67">
                  <c:v>45756</c:v>
                </c:pt>
                <c:pt idx="68">
                  <c:v>45757</c:v>
                </c:pt>
                <c:pt idx="69">
                  <c:v>45758</c:v>
                </c:pt>
                <c:pt idx="70">
                  <c:v>45761</c:v>
                </c:pt>
                <c:pt idx="71">
                  <c:v>45762</c:v>
                </c:pt>
                <c:pt idx="72">
                  <c:v>45763</c:v>
                </c:pt>
                <c:pt idx="73">
                  <c:v>45764</c:v>
                </c:pt>
                <c:pt idx="74">
                  <c:v>45769</c:v>
                </c:pt>
                <c:pt idx="75">
                  <c:v>45770</c:v>
                </c:pt>
                <c:pt idx="76">
                  <c:v>45771</c:v>
                </c:pt>
                <c:pt idx="77">
                  <c:v>45772</c:v>
                </c:pt>
                <c:pt idx="78">
                  <c:v>45775</c:v>
                </c:pt>
                <c:pt idx="79">
                  <c:v>45776</c:v>
                </c:pt>
                <c:pt idx="80">
                  <c:v>45777</c:v>
                </c:pt>
                <c:pt idx="81">
                  <c:v>45779</c:v>
                </c:pt>
                <c:pt idx="82">
                  <c:v>45782</c:v>
                </c:pt>
                <c:pt idx="83">
                  <c:v>45783</c:v>
                </c:pt>
                <c:pt idx="84">
                  <c:v>45784</c:v>
                </c:pt>
                <c:pt idx="85">
                  <c:v>45785</c:v>
                </c:pt>
                <c:pt idx="86">
                  <c:v>45786</c:v>
                </c:pt>
                <c:pt idx="87">
                  <c:v>45789</c:v>
                </c:pt>
                <c:pt idx="88">
                  <c:v>45790</c:v>
                </c:pt>
                <c:pt idx="89">
                  <c:v>45791</c:v>
                </c:pt>
                <c:pt idx="90">
                  <c:v>45792</c:v>
                </c:pt>
                <c:pt idx="91">
                  <c:v>45793</c:v>
                </c:pt>
                <c:pt idx="92">
                  <c:v>45796</c:v>
                </c:pt>
                <c:pt idx="93">
                  <c:v>45797</c:v>
                </c:pt>
                <c:pt idx="94">
                  <c:v>45798</c:v>
                </c:pt>
                <c:pt idx="95">
                  <c:v>45799</c:v>
                </c:pt>
                <c:pt idx="96">
                  <c:v>45800</c:v>
                </c:pt>
                <c:pt idx="97">
                  <c:v>45803</c:v>
                </c:pt>
                <c:pt idx="98">
                  <c:v>45804</c:v>
                </c:pt>
                <c:pt idx="99">
                  <c:v>45805</c:v>
                </c:pt>
                <c:pt idx="100">
                  <c:v>45806</c:v>
                </c:pt>
                <c:pt idx="101">
                  <c:v>45807</c:v>
                </c:pt>
                <c:pt idx="102">
                  <c:v>45810</c:v>
                </c:pt>
                <c:pt idx="103">
                  <c:v>45811</c:v>
                </c:pt>
                <c:pt idx="104">
                  <c:v>45812</c:v>
                </c:pt>
                <c:pt idx="105">
                  <c:v>45813</c:v>
                </c:pt>
                <c:pt idx="106">
                  <c:v>45818</c:v>
                </c:pt>
                <c:pt idx="107">
                  <c:v>45819</c:v>
                </c:pt>
                <c:pt idx="108">
                  <c:v>45821</c:v>
                </c:pt>
                <c:pt idx="109">
                  <c:v>45824</c:v>
                </c:pt>
                <c:pt idx="110">
                  <c:v>45825</c:v>
                </c:pt>
                <c:pt idx="111">
                  <c:v>45826</c:v>
                </c:pt>
                <c:pt idx="112">
                  <c:v>45827</c:v>
                </c:pt>
                <c:pt idx="113">
                  <c:v>45828</c:v>
                </c:pt>
                <c:pt idx="114">
                  <c:v>45831</c:v>
                </c:pt>
                <c:pt idx="115">
                  <c:v>45832</c:v>
                </c:pt>
                <c:pt idx="116">
                  <c:v>45833</c:v>
                </c:pt>
                <c:pt idx="117">
                  <c:v>45834</c:v>
                </c:pt>
                <c:pt idx="118">
                  <c:v>45835</c:v>
                </c:pt>
                <c:pt idx="119">
                  <c:v>45838</c:v>
                </c:pt>
                <c:pt idx="120">
                  <c:v>45839</c:v>
                </c:pt>
                <c:pt idx="121">
                  <c:v>45840</c:v>
                </c:pt>
                <c:pt idx="122">
                  <c:v>45841</c:v>
                </c:pt>
                <c:pt idx="123">
                  <c:v>45842</c:v>
                </c:pt>
                <c:pt idx="124">
                  <c:v>45845</c:v>
                </c:pt>
                <c:pt idx="125">
                  <c:v>45846</c:v>
                </c:pt>
                <c:pt idx="126">
                  <c:v>45847</c:v>
                </c:pt>
                <c:pt idx="127">
                  <c:v>45848</c:v>
                </c:pt>
                <c:pt idx="128">
                  <c:v>45849</c:v>
                </c:pt>
                <c:pt idx="129">
                  <c:v>45852</c:v>
                </c:pt>
                <c:pt idx="130">
                  <c:v>45854</c:v>
                </c:pt>
                <c:pt idx="131">
                  <c:v>45855</c:v>
                </c:pt>
                <c:pt idx="132">
                  <c:v>45856</c:v>
                </c:pt>
                <c:pt idx="133">
                  <c:v>45859</c:v>
                </c:pt>
                <c:pt idx="134">
                  <c:v>45860</c:v>
                </c:pt>
                <c:pt idx="135">
                  <c:v>45861</c:v>
                </c:pt>
                <c:pt idx="136">
                  <c:v>45862</c:v>
                </c:pt>
                <c:pt idx="137">
                  <c:v>45863</c:v>
                </c:pt>
                <c:pt idx="138">
                  <c:v>45866</c:v>
                </c:pt>
                <c:pt idx="139">
                  <c:v>45867</c:v>
                </c:pt>
                <c:pt idx="140">
                  <c:v>45868</c:v>
                </c:pt>
                <c:pt idx="141">
                  <c:v>45869</c:v>
                </c:pt>
                <c:pt idx="142">
                  <c:v>45870</c:v>
                </c:pt>
                <c:pt idx="143">
                  <c:v>45873</c:v>
                </c:pt>
                <c:pt idx="144">
                  <c:v>45874</c:v>
                </c:pt>
                <c:pt idx="145">
                  <c:v>45875</c:v>
                </c:pt>
                <c:pt idx="146">
                  <c:v>45876</c:v>
                </c:pt>
                <c:pt idx="147">
                  <c:v>45877</c:v>
                </c:pt>
                <c:pt idx="148">
                  <c:v>45880</c:v>
                </c:pt>
                <c:pt idx="149">
                  <c:v>45881</c:v>
                </c:pt>
                <c:pt idx="150">
                  <c:v>45882</c:v>
                </c:pt>
                <c:pt idx="151">
                  <c:v>45883</c:v>
                </c:pt>
                <c:pt idx="152">
                  <c:v>45884</c:v>
                </c:pt>
                <c:pt idx="153">
                  <c:v>45887</c:v>
                </c:pt>
                <c:pt idx="154">
                  <c:v>45888</c:v>
                </c:pt>
                <c:pt idx="155">
                  <c:v>45889</c:v>
                </c:pt>
                <c:pt idx="156">
                  <c:v>45890</c:v>
                </c:pt>
                <c:pt idx="157">
                  <c:v>45891</c:v>
                </c:pt>
                <c:pt idx="158">
                  <c:v>45894</c:v>
                </c:pt>
                <c:pt idx="159">
                  <c:v>45895</c:v>
                </c:pt>
                <c:pt idx="160">
                  <c:v>45896</c:v>
                </c:pt>
                <c:pt idx="161">
                  <c:v>45897</c:v>
                </c:pt>
                <c:pt idx="162">
                  <c:v>45898</c:v>
                </c:pt>
                <c:pt idx="163">
                  <c:v>45901</c:v>
                </c:pt>
                <c:pt idx="164">
                  <c:v>45902</c:v>
                </c:pt>
                <c:pt idx="165">
                  <c:v>45903</c:v>
                </c:pt>
                <c:pt idx="166">
                  <c:v>45904</c:v>
                </c:pt>
                <c:pt idx="167">
                  <c:v>45908</c:v>
                </c:pt>
                <c:pt idx="168">
                  <c:v>45909</c:v>
                </c:pt>
                <c:pt idx="169">
                  <c:v>45910</c:v>
                </c:pt>
                <c:pt idx="170">
                  <c:v>45911</c:v>
                </c:pt>
                <c:pt idx="171">
                  <c:v>45912</c:v>
                </c:pt>
                <c:pt idx="172">
                  <c:v>45915</c:v>
                </c:pt>
                <c:pt idx="173">
                  <c:v>45916</c:v>
                </c:pt>
                <c:pt idx="174">
                  <c:v>45917</c:v>
                </c:pt>
                <c:pt idx="175">
                  <c:v>45918</c:v>
                </c:pt>
                <c:pt idx="176">
                  <c:v>45919</c:v>
                </c:pt>
                <c:pt idx="177">
                  <c:v>45922</c:v>
                </c:pt>
                <c:pt idx="178">
                  <c:v>45923</c:v>
                </c:pt>
                <c:pt idx="179">
                  <c:v>45924</c:v>
                </c:pt>
                <c:pt idx="180">
                  <c:v>45925</c:v>
                </c:pt>
                <c:pt idx="181">
                  <c:v>45926</c:v>
                </c:pt>
                <c:pt idx="182">
                  <c:v>45929</c:v>
                </c:pt>
                <c:pt idx="183">
                  <c:v>45930</c:v>
                </c:pt>
                <c:pt idx="184">
                  <c:v>45932</c:v>
                </c:pt>
                <c:pt idx="185">
                  <c:v>45933</c:v>
                </c:pt>
                <c:pt idx="186">
                  <c:v>45936</c:v>
                </c:pt>
                <c:pt idx="187">
                  <c:v>45937</c:v>
                </c:pt>
                <c:pt idx="188">
                  <c:v>45938</c:v>
                </c:pt>
                <c:pt idx="189">
                  <c:v>45939</c:v>
                </c:pt>
                <c:pt idx="190">
                  <c:v>45940</c:v>
                </c:pt>
                <c:pt idx="191">
                  <c:v>45943</c:v>
                </c:pt>
                <c:pt idx="192">
                  <c:v>45944</c:v>
                </c:pt>
                <c:pt idx="193">
                  <c:v>45945</c:v>
                </c:pt>
                <c:pt idx="194">
                  <c:v>45946</c:v>
                </c:pt>
                <c:pt idx="195">
                  <c:v>45947</c:v>
                </c:pt>
                <c:pt idx="196">
                  <c:v>45950</c:v>
                </c:pt>
                <c:pt idx="197">
                  <c:v>45951</c:v>
                </c:pt>
                <c:pt idx="198">
                  <c:v>45952</c:v>
                </c:pt>
                <c:pt idx="199">
                  <c:v>45953</c:v>
                </c:pt>
                <c:pt idx="200">
                  <c:v>45954</c:v>
                </c:pt>
                <c:pt idx="201">
                  <c:v>45957</c:v>
                </c:pt>
                <c:pt idx="202">
                  <c:v>45958</c:v>
                </c:pt>
                <c:pt idx="203">
                  <c:v>45959</c:v>
                </c:pt>
                <c:pt idx="204">
                  <c:v>45960</c:v>
                </c:pt>
                <c:pt idx="205">
                  <c:v>45961</c:v>
                </c:pt>
                <c:pt idx="206">
                  <c:v>45964</c:v>
                </c:pt>
                <c:pt idx="207">
                  <c:v>45965</c:v>
                </c:pt>
                <c:pt idx="208">
                  <c:v>45966</c:v>
                </c:pt>
                <c:pt idx="209">
                  <c:v>45967</c:v>
                </c:pt>
                <c:pt idx="210">
                  <c:v>45968</c:v>
                </c:pt>
                <c:pt idx="211">
                  <c:v>45971</c:v>
                </c:pt>
                <c:pt idx="212">
                  <c:v>45972</c:v>
                </c:pt>
                <c:pt idx="213">
                  <c:v>45973</c:v>
                </c:pt>
                <c:pt idx="214">
                  <c:v>45974</c:v>
                </c:pt>
                <c:pt idx="215">
                  <c:v>45975</c:v>
                </c:pt>
                <c:pt idx="216">
                  <c:v>45978</c:v>
                </c:pt>
                <c:pt idx="217">
                  <c:v>45979</c:v>
                </c:pt>
                <c:pt idx="218">
                  <c:v>45980</c:v>
                </c:pt>
                <c:pt idx="219">
                  <c:v>45981</c:v>
                </c:pt>
                <c:pt idx="220">
                  <c:v>45982</c:v>
                </c:pt>
                <c:pt idx="221">
                  <c:v>45985</c:v>
                </c:pt>
                <c:pt idx="222">
                  <c:v>45986</c:v>
                </c:pt>
                <c:pt idx="223">
                  <c:v>45987</c:v>
                </c:pt>
                <c:pt idx="224">
                  <c:v>45988</c:v>
                </c:pt>
                <c:pt idx="225">
                  <c:v>45989</c:v>
                </c:pt>
                <c:pt idx="226">
                  <c:v>45992</c:v>
                </c:pt>
                <c:pt idx="227">
                  <c:v>45993</c:v>
                </c:pt>
                <c:pt idx="228">
                  <c:v>45994</c:v>
                </c:pt>
                <c:pt idx="229">
                  <c:v>45995</c:v>
                </c:pt>
                <c:pt idx="230">
                  <c:v>45996</c:v>
                </c:pt>
                <c:pt idx="231">
                  <c:v>45999</c:v>
                </c:pt>
                <c:pt idx="232">
                  <c:v>46000</c:v>
                </c:pt>
                <c:pt idx="233">
                  <c:v>46001</c:v>
                </c:pt>
                <c:pt idx="234">
                  <c:v>46002</c:v>
                </c:pt>
                <c:pt idx="235">
                  <c:v>46003</c:v>
                </c:pt>
                <c:pt idx="236">
                  <c:v>46006</c:v>
                </c:pt>
                <c:pt idx="237">
                  <c:v>46007</c:v>
                </c:pt>
                <c:pt idx="238">
                  <c:v>46008</c:v>
                </c:pt>
                <c:pt idx="239">
                  <c:v>46009</c:v>
                </c:pt>
                <c:pt idx="240">
                  <c:v>46010</c:v>
                </c:pt>
                <c:pt idx="241">
                  <c:v>46013</c:v>
                </c:pt>
                <c:pt idx="242">
                  <c:v>46014</c:v>
                </c:pt>
                <c:pt idx="243">
                  <c:v>46015</c:v>
                </c:pt>
                <c:pt idx="244">
                  <c:v>46020</c:v>
                </c:pt>
                <c:pt idx="245">
                  <c:v>46021</c:v>
                </c:pt>
                <c:pt idx="246">
                  <c:v>46022</c:v>
                </c:pt>
                <c:pt idx="247">
                  <c:v>46024</c:v>
                </c:pt>
                <c:pt idx="248">
                  <c:v>46027</c:v>
                </c:pt>
                <c:pt idx="249">
                  <c:v>46028</c:v>
                </c:pt>
                <c:pt idx="250">
                  <c:v>46029</c:v>
                </c:pt>
                <c:pt idx="251">
                  <c:v>46030</c:v>
                </c:pt>
                <c:pt idx="252">
                  <c:v>46031</c:v>
                </c:pt>
                <c:pt idx="253">
                  <c:v>46034</c:v>
                </c:pt>
                <c:pt idx="254">
                  <c:v>46035</c:v>
                </c:pt>
                <c:pt idx="255">
                  <c:v>46036</c:v>
                </c:pt>
                <c:pt idx="256">
                  <c:v>46037</c:v>
                </c:pt>
                <c:pt idx="257">
                  <c:v>46038</c:v>
                </c:pt>
                <c:pt idx="258">
                  <c:v>46041</c:v>
                </c:pt>
                <c:pt idx="259">
                  <c:v>46042</c:v>
                </c:pt>
                <c:pt idx="260">
                  <c:v>46043</c:v>
                </c:pt>
                <c:pt idx="261">
                  <c:v>46044</c:v>
                </c:pt>
                <c:pt idx="262">
                  <c:v>46045</c:v>
                </c:pt>
                <c:pt idx="263">
                  <c:v>46048</c:v>
                </c:pt>
                <c:pt idx="264">
                  <c:v>46049</c:v>
                </c:pt>
                <c:pt idx="265">
                  <c:v>46050</c:v>
                </c:pt>
                <c:pt idx="266">
                  <c:v>46051</c:v>
                </c:pt>
                <c:pt idx="267">
                  <c:v>46052</c:v>
                </c:pt>
                <c:pt idx="268">
                  <c:v>46055</c:v>
                </c:pt>
                <c:pt idx="269">
                  <c:v>46056</c:v>
                </c:pt>
                <c:pt idx="270">
                  <c:v>46057</c:v>
                </c:pt>
                <c:pt idx="271">
                  <c:v>46058</c:v>
                </c:pt>
                <c:pt idx="272">
                  <c:v>46059</c:v>
                </c:pt>
                <c:pt idx="273">
                  <c:v>46062</c:v>
                </c:pt>
                <c:pt idx="274">
                  <c:v>46063</c:v>
                </c:pt>
                <c:pt idx="275">
                  <c:v>46064</c:v>
                </c:pt>
                <c:pt idx="276">
                  <c:v>46065</c:v>
                </c:pt>
                <c:pt idx="277">
                  <c:v>46066</c:v>
                </c:pt>
              </c:numCache>
            </c:numRef>
          </c:cat>
          <c:val>
            <c:numRef>
              <c:f>'NAHCO Historical Data (1)'!$B$2:$B$279</c:f>
              <c:numCache>
                <c:formatCode>General</c:formatCode>
                <c:ptCount val="278"/>
                <c:pt idx="0">
                  <c:v>48</c:v>
                </c:pt>
                <c:pt idx="1">
                  <c:v>48</c:v>
                </c:pt>
                <c:pt idx="2">
                  <c:v>48</c:v>
                </c:pt>
                <c:pt idx="3">
                  <c:v>48</c:v>
                </c:pt>
                <c:pt idx="4">
                  <c:v>48</c:v>
                </c:pt>
                <c:pt idx="5">
                  <c:v>48.5</c:v>
                </c:pt>
                <c:pt idx="6">
                  <c:v>48.5</c:v>
                </c:pt>
                <c:pt idx="7">
                  <c:v>48.5</c:v>
                </c:pt>
                <c:pt idx="8">
                  <c:v>49</c:v>
                </c:pt>
                <c:pt idx="9">
                  <c:v>50.9</c:v>
                </c:pt>
                <c:pt idx="10">
                  <c:v>50.9</c:v>
                </c:pt>
                <c:pt idx="11">
                  <c:v>50.9</c:v>
                </c:pt>
                <c:pt idx="12">
                  <c:v>50.9</c:v>
                </c:pt>
                <c:pt idx="13">
                  <c:v>50.9</c:v>
                </c:pt>
                <c:pt idx="14">
                  <c:v>50</c:v>
                </c:pt>
                <c:pt idx="15">
                  <c:v>50</c:v>
                </c:pt>
                <c:pt idx="16">
                  <c:v>50</c:v>
                </c:pt>
                <c:pt idx="17">
                  <c:v>50</c:v>
                </c:pt>
                <c:pt idx="18">
                  <c:v>50</c:v>
                </c:pt>
                <c:pt idx="19">
                  <c:v>52</c:v>
                </c:pt>
                <c:pt idx="20">
                  <c:v>54.9</c:v>
                </c:pt>
                <c:pt idx="21">
                  <c:v>54.9</c:v>
                </c:pt>
                <c:pt idx="22">
                  <c:v>54.9</c:v>
                </c:pt>
                <c:pt idx="23">
                  <c:v>55.9</c:v>
                </c:pt>
                <c:pt idx="24">
                  <c:v>55.9</c:v>
                </c:pt>
                <c:pt idx="25">
                  <c:v>55.95</c:v>
                </c:pt>
                <c:pt idx="26">
                  <c:v>55.95</c:v>
                </c:pt>
                <c:pt idx="27">
                  <c:v>55.95</c:v>
                </c:pt>
                <c:pt idx="28">
                  <c:v>59</c:v>
                </c:pt>
                <c:pt idx="29">
                  <c:v>60</c:v>
                </c:pt>
                <c:pt idx="30">
                  <c:v>63</c:v>
                </c:pt>
                <c:pt idx="31">
                  <c:v>65.900000000000006</c:v>
                </c:pt>
                <c:pt idx="32">
                  <c:v>65</c:v>
                </c:pt>
                <c:pt idx="33">
                  <c:v>64.95</c:v>
                </c:pt>
                <c:pt idx="34">
                  <c:v>64.95</c:v>
                </c:pt>
                <c:pt idx="35">
                  <c:v>64.95</c:v>
                </c:pt>
                <c:pt idx="36">
                  <c:v>64.95</c:v>
                </c:pt>
                <c:pt idx="37">
                  <c:v>64.95</c:v>
                </c:pt>
                <c:pt idx="38">
                  <c:v>64.95</c:v>
                </c:pt>
                <c:pt idx="39">
                  <c:v>64.95</c:v>
                </c:pt>
                <c:pt idx="40">
                  <c:v>64.95</c:v>
                </c:pt>
                <c:pt idx="41">
                  <c:v>64.95</c:v>
                </c:pt>
                <c:pt idx="42">
                  <c:v>63.35</c:v>
                </c:pt>
                <c:pt idx="43">
                  <c:v>61.05</c:v>
                </c:pt>
                <c:pt idx="44">
                  <c:v>63</c:v>
                </c:pt>
                <c:pt idx="45">
                  <c:v>63</c:v>
                </c:pt>
                <c:pt idx="46">
                  <c:v>63</c:v>
                </c:pt>
                <c:pt idx="47">
                  <c:v>63</c:v>
                </c:pt>
                <c:pt idx="48">
                  <c:v>63</c:v>
                </c:pt>
                <c:pt idx="49">
                  <c:v>62.4</c:v>
                </c:pt>
                <c:pt idx="50">
                  <c:v>63</c:v>
                </c:pt>
                <c:pt idx="51">
                  <c:v>63</c:v>
                </c:pt>
                <c:pt idx="52">
                  <c:v>63</c:v>
                </c:pt>
                <c:pt idx="53">
                  <c:v>64.5</c:v>
                </c:pt>
                <c:pt idx="54">
                  <c:v>64.5</c:v>
                </c:pt>
                <c:pt idx="55">
                  <c:v>62.55</c:v>
                </c:pt>
                <c:pt idx="56">
                  <c:v>62.55</c:v>
                </c:pt>
                <c:pt idx="57">
                  <c:v>62.55</c:v>
                </c:pt>
                <c:pt idx="58">
                  <c:v>62.55</c:v>
                </c:pt>
                <c:pt idx="59">
                  <c:v>62</c:v>
                </c:pt>
                <c:pt idx="60">
                  <c:v>62.5</c:v>
                </c:pt>
                <c:pt idx="61">
                  <c:v>66.900000000000006</c:v>
                </c:pt>
                <c:pt idx="62">
                  <c:v>69.900000000000006</c:v>
                </c:pt>
                <c:pt idx="63">
                  <c:v>69.900000000000006</c:v>
                </c:pt>
                <c:pt idx="64">
                  <c:v>69.900000000000006</c:v>
                </c:pt>
                <c:pt idx="65">
                  <c:v>69.900000000000006</c:v>
                </c:pt>
                <c:pt idx="66">
                  <c:v>62.95</c:v>
                </c:pt>
                <c:pt idx="67">
                  <c:v>62.95</c:v>
                </c:pt>
                <c:pt idx="68">
                  <c:v>65.5</c:v>
                </c:pt>
                <c:pt idx="69">
                  <c:v>65.5</c:v>
                </c:pt>
                <c:pt idx="70">
                  <c:v>65.5</c:v>
                </c:pt>
                <c:pt idx="71">
                  <c:v>65.5</c:v>
                </c:pt>
                <c:pt idx="72">
                  <c:v>65.5</c:v>
                </c:pt>
                <c:pt idx="73">
                  <c:v>65.5</c:v>
                </c:pt>
                <c:pt idx="74">
                  <c:v>66.05</c:v>
                </c:pt>
                <c:pt idx="75">
                  <c:v>68.650000000000006</c:v>
                </c:pt>
                <c:pt idx="76">
                  <c:v>68.5</c:v>
                </c:pt>
                <c:pt idx="77">
                  <c:v>68.650000000000006</c:v>
                </c:pt>
                <c:pt idx="78">
                  <c:v>72</c:v>
                </c:pt>
                <c:pt idx="79">
                  <c:v>72</c:v>
                </c:pt>
                <c:pt idx="80">
                  <c:v>75</c:v>
                </c:pt>
                <c:pt idx="81">
                  <c:v>82.5</c:v>
                </c:pt>
                <c:pt idx="82">
                  <c:v>82.5</c:v>
                </c:pt>
                <c:pt idx="83">
                  <c:v>82</c:v>
                </c:pt>
                <c:pt idx="84">
                  <c:v>84.85</c:v>
                </c:pt>
                <c:pt idx="85">
                  <c:v>84.85</c:v>
                </c:pt>
                <c:pt idx="86">
                  <c:v>83</c:v>
                </c:pt>
                <c:pt idx="87">
                  <c:v>75</c:v>
                </c:pt>
                <c:pt idx="88">
                  <c:v>74.900000000000006</c:v>
                </c:pt>
                <c:pt idx="89">
                  <c:v>74</c:v>
                </c:pt>
                <c:pt idx="90">
                  <c:v>74</c:v>
                </c:pt>
                <c:pt idx="91">
                  <c:v>75</c:v>
                </c:pt>
                <c:pt idx="92">
                  <c:v>73.349999999999994</c:v>
                </c:pt>
                <c:pt idx="93">
                  <c:v>70.8</c:v>
                </c:pt>
                <c:pt idx="94">
                  <c:v>70.8</c:v>
                </c:pt>
                <c:pt idx="95">
                  <c:v>71</c:v>
                </c:pt>
                <c:pt idx="96">
                  <c:v>71</c:v>
                </c:pt>
                <c:pt idx="97">
                  <c:v>74.5</c:v>
                </c:pt>
                <c:pt idx="98">
                  <c:v>80.75</c:v>
                </c:pt>
                <c:pt idx="99">
                  <c:v>80.75</c:v>
                </c:pt>
                <c:pt idx="100">
                  <c:v>80.75</c:v>
                </c:pt>
                <c:pt idx="101">
                  <c:v>80.75</c:v>
                </c:pt>
                <c:pt idx="102">
                  <c:v>80.75</c:v>
                </c:pt>
                <c:pt idx="103">
                  <c:v>80.75</c:v>
                </c:pt>
                <c:pt idx="104">
                  <c:v>80.75</c:v>
                </c:pt>
                <c:pt idx="105">
                  <c:v>80.75</c:v>
                </c:pt>
                <c:pt idx="106">
                  <c:v>80.75</c:v>
                </c:pt>
                <c:pt idx="107">
                  <c:v>80.75</c:v>
                </c:pt>
                <c:pt idx="108">
                  <c:v>81.95</c:v>
                </c:pt>
                <c:pt idx="109">
                  <c:v>80.150000000000006</c:v>
                </c:pt>
                <c:pt idx="110">
                  <c:v>80.150000000000006</c:v>
                </c:pt>
                <c:pt idx="111">
                  <c:v>82</c:v>
                </c:pt>
                <c:pt idx="112">
                  <c:v>85</c:v>
                </c:pt>
                <c:pt idx="113">
                  <c:v>88.2</c:v>
                </c:pt>
                <c:pt idx="114">
                  <c:v>94</c:v>
                </c:pt>
                <c:pt idx="115">
                  <c:v>101.1</c:v>
                </c:pt>
                <c:pt idx="116">
                  <c:v>101.1</c:v>
                </c:pt>
                <c:pt idx="117">
                  <c:v>91</c:v>
                </c:pt>
                <c:pt idx="118">
                  <c:v>90.15</c:v>
                </c:pt>
                <c:pt idx="119">
                  <c:v>90.15</c:v>
                </c:pt>
                <c:pt idx="120">
                  <c:v>91.5</c:v>
                </c:pt>
                <c:pt idx="121">
                  <c:v>97.9</c:v>
                </c:pt>
                <c:pt idx="122">
                  <c:v>97.9</c:v>
                </c:pt>
                <c:pt idx="123">
                  <c:v>97.9</c:v>
                </c:pt>
                <c:pt idx="124">
                  <c:v>97.9</c:v>
                </c:pt>
                <c:pt idx="125">
                  <c:v>97.9</c:v>
                </c:pt>
                <c:pt idx="126">
                  <c:v>97</c:v>
                </c:pt>
                <c:pt idx="127">
                  <c:v>98</c:v>
                </c:pt>
                <c:pt idx="128">
                  <c:v>98</c:v>
                </c:pt>
                <c:pt idx="129">
                  <c:v>97.1</c:v>
                </c:pt>
                <c:pt idx="130">
                  <c:v>99.95</c:v>
                </c:pt>
                <c:pt idx="131">
                  <c:v>99.95</c:v>
                </c:pt>
                <c:pt idx="132">
                  <c:v>99.95</c:v>
                </c:pt>
                <c:pt idx="133">
                  <c:v>99.95</c:v>
                </c:pt>
                <c:pt idx="134">
                  <c:v>106.7</c:v>
                </c:pt>
                <c:pt idx="135">
                  <c:v>117</c:v>
                </c:pt>
                <c:pt idx="136">
                  <c:v>117</c:v>
                </c:pt>
                <c:pt idx="137">
                  <c:v>117</c:v>
                </c:pt>
                <c:pt idx="138">
                  <c:v>117</c:v>
                </c:pt>
                <c:pt idx="139">
                  <c:v>117</c:v>
                </c:pt>
                <c:pt idx="140">
                  <c:v>110</c:v>
                </c:pt>
                <c:pt idx="141">
                  <c:v>99.1</c:v>
                </c:pt>
                <c:pt idx="142">
                  <c:v>99.3</c:v>
                </c:pt>
                <c:pt idx="143">
                  <c:v>108.9</c:v>
                </c:pt>
                <c:pt idx="144">
                  <c:v>111</c:v>
                </c:pt>
                <c:pt idx="145">
                  <c:v>111</c:v>
                </c:pt>
                <c:pt idx="146">
                  <c:v>103.7</c:v>
                </c:pt>
                <c:pt idx="147">
                  <c:v>104</c:v>
                </c:pt>
                <c:pt idx="148">
                  <c:v>105</c:v>
                </c:pt>
                <c:pt idx="149">
                  <c:v>103.5</c:v>
                </c:pt>
                <c:pt idx="150">
                  <c:v>104</c:v>
                </c:pt>
                <c:pt idx="151">
                  <c:v>104</c:v>
                </c:pt>
                <c:pt idx="152">
                  <c:v>104.2</c:v>
                </c:pt>
                <c:pt idx="153">
                  <c:v>104.2</c:v>
                </c:pt>
                <c:pt idx="154">
                  <c:v>104.2</c:v>
                </c:pt>
                <c:pt idx="155">
                  <c:v>102.5</c:v>
                </c:pt>
                <c:pt idx="156">
                  <c:v>102.5</c:v>
                </c:pt>
                <c:pt idx="157">
                  <c:v>104</c:v>
                </c:pt>
                <c:pt idx="158">
                  <c:v>104</c:v>
                </c:pt>
                <c:pt idx="159">
                  <c:v>104</c:v>
                </c:pt>
                <c:pt idx="160">
                  <c:v>103.5</c:v>
                </c:pt>
                <c:pt idx="161">
                  <c:v>103.5</c:v>
                </c:pt>
                <c:pt idx="162">
                  <c:v>103.5</c:v>
                </c:pt>
                <c:pt idx="163">
                  <c:v>103.5</c:v>
                </c:pt>
                <c:pt idx="164">
                  <c:v>103.05</c:v>
                </c:pt>
                <c:pt idx="165">
                  <c:v>103.05</c:v>
                </c:pt>
                <c:pt idx="166">
                  <c:v>103.05</c:v>
                </c:pt>
                <c:pt idx="167">
                  <c:v>105</c:v>
                </c:pt>
                <c:pt idx="168">
                  <c:v>105</c:v>
                </c:pt>
                <c:pt idx="169">
                  <c:v>103.45</c:v>
                </c:pt>
                <c:pt idx="170">
                  <c:v>105</c:v>
                </c:pt>
                <c:pt idx="171">
                  <c:v>105</c:v>
                </c:pt>
                <c:pt idx="172">
                  <c:v>105</c:v>
                </c:pt>
                <c:pt idx="173">
                  <c:v>105</c:v>
                </c:pt>
                <c:pt idx="174">
                  <c:v>105</c:v>
                </c:pt>
                <c:pt idx="175">
                  <c:v>106.5</c:v>
                </c:pt>
                <c:pt idx="176">
                  <c:v>106.5</c:v>
                </c:pt>
                <c:pt idx="177">
                  <c:v>106.5</c:v>
                </c:pt>
                <c:pt idx="178">
                  <c:v>106.5</c:v>
                </c:pt>
                <c:pt idx="179">
                  <c:v>105</c:v>
                </c:pt>
                <c:pt idx="180">
                  <c:v>105</c:v>
                </c:pt>
                <c:pt idx="181">
                  <c:v>105</c:v>
                </c:pt>
                <c:pt idx="182">
                  <c:v>105</c:v>
                </c:pt>
                <c:pt idx="183">
                  <c:v>105</c:v>
                </c:pt>
                <c:pt idx="184">
                  <c:v>106</c:v>
                </c:pt>
                <c:pt idx="185">
                  <c:v>106</c:v>
                </c:pt>
                <c:pt idx="186">
                  <c:v>112.5</c:v>
                </c:pt>
                <c:pt idx="187">
                  <c:v>107</c:v>
                </c:pt>
                <c:pt idx="188">
                  <c:v>111</c:v>
                </c:pt>
                <c:pt idx="189">
                  <c:v>111</c:v>
                </c:pt>
                <c:pt idx="190">
                  <c:v>111.9</c:v>
                </c:pt>
                <c:pt idx="191">
                  <c:v>111.9</c:v>
                </c:pt>
                <c:pt idx="192">
                  <c:v>111.9</c:v>
                </c:pt>
                <c:pt idx="193">
                  <c:v>113</c:v>
                </c:pt>
                <c:pt idx="194">
                  <c:v>113</c:v>
                </c:pt>
                <c:pt idx="195">
                  <c:v>118</c:v>
                </c:pt>
                <c:pt idx="196">
                  <c:v>118</c:v>
                </c:pt>
                <c:pt idx="197">
                  <c:v>118</c:v>
                </c:pt>
                <c:pt idx="198">
                  <c:v>124.85</c:v>
                </c:pt>
                <c:pt idx="199">
                  <c:v>124.85</c:v>
                </c:pt>
                <c:pt idx="200">
                  <c:v>124.85</c:v>
                </c:pt>
                <c:pt idx="201">
                  <c:v>124.85</c:v>
                </c:pt>
                <c:pt idx="202">
                  <c:v>124.85</c:v>
                </c:pt>
                <c:pt idx="203">
                  <c:v>124.85</c:v>
                </c:pt>
                <c:pt idx="204">
                  <c:v>113</c:v>
                </c:pt>
                <c:pt idx="205">
                  <c:v>105</c:v>
                </c:pt>
                <c:pt idx="206">
                  <c:v>113</c:v>
                </c:pt>
                <c:pt idx="207">
                  <c:v>113</c:v>
                </c:pt>
                <c:pt idx="208">
                  <c:v>109.95</c:v>
                </c:pt>
                <c:pt idx="209">
                  <c:v>105.5</c:v>
                </c:pt>
                <c:pt idx="210">
                  <c:v>105.5</c:v>
                </c:pt>
                <c:pt idx="211">
                  <c:v>95</c:v>
                </c:pt>
                <c:pt idx="212">
                  <c:v>88.1</c:v>
                </c:pt>
                <c:pt idx="213">
                  <c:v>96.9</c:v>
                </c:pt>
                <c:pt idx="214">
                  <c:v>106.55</c:v>
                </c:pt>
                <c:pt idx="215">
                  <c:v>109.9</c:v>
                </c:pt>
                <c:pt idx="216">
                  <c:v>109.9</c:v>
                </c:pt>
                <c:pt idx="217">
                  <c:v>109.9</c:v>
                </c:pt>
                <c:pt idx="218">
                  <c:v>109.9</c:v>
                </c:pt>
                <c:pt idx="219">
                  <c:v>109.9</c:v>
                </c:pt>
                <c:pt idx="220">
                  <c:v>99.15</c:v>
                </c:pt>
                <c:pt idx="221">
                  <c:v>99.15</c:v>
                </c:pt>
                <c:pt idx="222">
                  <c:v>106.5</c:v>
                </c:pt>
                <c:pt idx="223">
                  <c:v>106.5</c:v>
                </c:pt>
                <c:pt idx="224">
                  <c:v>106.5</c:v>
                </c:pt>
                <c:pt idx="225">
                  <c:v>106.5</c:v>
                </c:pt>
                <c:pt idx="226">
                  <c:v>106.5</c:v>
                </c:pt>
                <c:pt idx="227">
                  <c:v>106.5</c:v>
                </c:pt>
                <c:pt idx="228">
                  <c:v>106.5</c:v>
                </c:pt>
                <c:pt idx="229">
                  <c:v>106.5</c:v>
                </c:pt>
                <c:pt idx="230">
                  <c:v>106.5</c:v>
                </c:pt>
                <c:pt idx="231">
                  <c:v>100</c:v>
                </c:pt>
                <c:pt idx="232">
                  <c:v>101</c:v>
                </c:pt>
                <c:pt idx="233">
                  <c:v>101.5</c:v>
                </c:pt>
                <c:pt idx="234">
                  <c:v>101.5</c:v>
                </c:pt>
                <c:pt idx="235">
                  <c:v>103.95</c:v>
                </c:pt>
                <c:pt idx="236">
                  <c:v>104</c:v>
                </c:pt>
                <c:pt idx="237">
                  <c:v>104</c:v>
                </c:pt>
                <c:pt idx="238">
                  <c:v>105</c:v>
                </c:pt>
                <c:pt idx="239">
                  <c:v>105</c:v>
                </c:pt>
                <c:pt idx="240">
                  <c:v>109.5</c:v>
                </c:pt>
                <c:pt idx="241">
                  <c:v>109.5</c:v>
                </c:pt>
                <c:pt idx="242">
                  <c:v>109.5</c:v>
                </c:pt>
                <c:pt idx="243">
                  <c:v>109.5</c:v>
                </c:pt>
                <c:pt idx="244">
                  <c:v>108</c:v>
                </c:pt>
                <c:pt idx="245">
                  <c:v>108</c:v>
                </c:pt>
                <c:pt idx="246">
                  <c:v>108</c:v>
                </c:pt>
                <c:pt idx="247">
                  <c:v>108</c:v>
                </c:pt>
                <c:pt idx="248">
                  <c:v>108</c:v>
                </c:pt>
                <c:pt idx="249">
                  <c:v>108</c:v>
                </c:pt>
                <c:pt idx="250">
                  <c:v>108</c:v>
                </c:pt>
                <c:pt idx="251">
                  <c:v>112.5</c:v>
                </c:pt>
                <c:pt idx="252">
                  <c:v>113</c:v>
                </c:pt>
                <c:pt idx="253">
                  <c:v>113</c:v>
                </c:pt>
                <c:pt idx="254">
                  <c:v>113</c:v>
                </c:pt>
                <c:pt idx="255">
                  <c:v>111.8</c:v>
                </c:pt>
                <c:pt idx="256">
                  <c:v>109.2</c:v>
                </c:pt>
                <c:pt idx="257">
                  <c:v>109.2</c:v>
                </c:pt>
                <c:pt idx="258">
                  <c:v>110</c:v>
                </c:pt>
                <c:pt idx="259">
                  <c:v>110</c:v>
                </c:pt>
                <c:pt idx="260">
                  <c:v>109.9</c:v>
                </c:pt>
                <c:pt idx="261">
                  <c:v>110</c:v>
                </c:pt>
                <c:pt idx="262">
                  <c:v>110</c:v>
                </c:pt>
                <c:pt idx="263">
                  <c:v>113</c:v>
                </c:pt>
                <c:pt idx="264">
                  <c:v>110</c:v>
                </c:pt>
                <c:pt idx="265">
                  <c:v>115</c:v>
                </c:pt>
                <c:pt idx="266">
                  <c:v>114.2</c:v>
                </c:pt>
                <c:pt idx="267">
                  <c:v>120</c:v>
                </c:pt>
                <c:pt idx="268">
                  <c:v>116</c:v>
                </c:pt>
                <c:pt idx="269">
                  <c:v>116</c:v>
                </c:pt>
                <c:pt idx="270">
                  <c:v>119</c:v>
                </c:pt>
                <c:pt idx="271">
                  <c:v>124</c:v>
                </c:pt>
                <c:pt idx="272">
                  <c:v>136.4</c:v>
                </c:pt>
                <c:pt idx="273">
                  <c:v>150</c:v>
                </c:pt>
                <c:pt idx="274">
                  <c:v>164.9</c:v>
                </c:pt>
                <c:pt idx="275">
                  <c:v>164.9</c:v>
                </c:pt>
                <c:pt idx="276">
                  <c:v>148.44999999999999</c:v>
                </c:pt>
                <c:pt idx="277">
                  <c:v>155</c:v>
                </c:pt>
              </c:numCache>
            </c:numRef>
          </c:val>
          <c:smooth val="0"/>
          <c:extLst>
            <c:ext xmlns:c16="http://schemas.microsoft.com/office/drawing/2014/chart" uri="{C3380CC4-5D6E-409C-BE32-E72D297353CC}">
              <c16:uniqueId val="{00000000-A62D-4C36-9FC9-4568CDBA9C64}"/>
            </c:ext>
          </c:extLst>
        </c:ser>
        <c:dLbls>
          <c:showLegendKey val="0"/>
          <c:showVal val="0"/>
          <c:showCatName val="0"/>
          <c:showSerName val="0"/>
          <c:showPercent val="0"/>
          <c:showBubbleSize val="0"/>
        </c:dLbls>
        <c:smooth val="0"/>
        <c:axId val="902847823"/>
        <c:axId val="902843503"/>
      </c:lineChart>
      <c:dateAx>
        <c:axId val="902847823"/>
        <c:scaling>
          <c:orientation val="minMax"/>
        </c:scaling>
        <c:delete val="0"/>
        <c:axPos val="b"/>
        <c:numFmt formatCode="[$-409]d\-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843503"/>
        <c:crosses val="autoZero"/>
        <c:auto val="1"/>
        <c:lblOffset val="100"/>
        <c:baseTimeUnit val="days"/>
      </c:dateAx>
      <c:valAx>
        <c:axId val="90284350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284782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534434962794488E-2"/>
          <c:y val="0.3058271973507608"/>
          <c:w val="0.88157895339249404"/>
          <c:h val="0.38536709273591652"/>
        </c:manualLayout>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2.7</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2.8</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2.9</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1-B0A1-4F4D-9075-DAC5D79E22D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3.5</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solidFill>
                <a:srgbClr val="21596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5</c:v>
                </c:pt>
              </c:numCache>
            </c:numRef>
          </c:val>
          <c:extLst>
            <c:ext xmlns:c16="http://schemas.microsoft.com/office/drawing/2014/chart" uri="{C3380CC4-5D6E-409C-BE32-E72D297353CC}">
              <c16:uniqueId val="{00000002-5274-40A4-8DEA-E6A1A60B2851}"/>
            </c:ext>
          </c:extLst>
        </c:ser>
        <c:ser>
          <c:idx val="5"/>
          <c:order val="5"/>
          <c:tx>
            <c:strRef>
              <c:f>Sheet1!$G$1</c:f>
              <c:strCache>
                <c:ptCount val="1"/>
                <c:pt idx="0">
                  <c:v>2025(I)</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Sheet1!$G$2</c:f>
              <c:numCache>
                <c:formatCode>General</c:formatCode>
                <c:ptCount val="1"/>
                <c:pt idx="0">
                  <c:v>1.25</c:v>
                </c:pt>
              </c:numCache>
            </c:numRef>
          </c:val>
          <c:extLst>
            <c:ext xmlns:c16="http://schemas.microsoft.com/office/drawing/2014/chart" uri="{C3380CC4-5D6E-409C-BE32-E72D297353CC}">
              <c16:uniqueId val="{00000002-0FDF-44CB-9C87-22E65A4E7912}"/>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31512223"/>
        <c:axId val="131510783"/>
      </c:lineChart>
      <c:catAx>
        <c:axId val="13151222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1510783"/>
        <c:crosses val="autoZero"/>
        <c:auto val="1"/>
        <c:lblAlgn val="ctr"/>
        <c:lblOffset val="100"/>
        <c:noMultiLvlLbl val="1"/>
      </c:catAx>
      <c:valAx>
        <c:axId val="131510783"/>
        <c:scaling>
          <c:orientation val="minMax"/>
          <c:min val="3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31512223"/>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8705161854767"/>
          <c:y val="9.6930795133043715E-2"/>
          <c:w val="0.83224759405074367"/>
          <c:h val="0.62178386054558876"/>
        </c:manualLayout>
      </c:layout>
      <c:lineChart>
        <c:grouping val="standard"/>
        <c:varyColors val="0"/>
        <c:dLbls>
          <c:showLegendKey val="0"/>
          <c:showVal val="0"/>
          <c:showCatName val="0"/>
          <c:showSerName val="0"/>
          <c:showPercent val="0"/>
          <c:showBubbleSize val="0"/>
        </c:dLbls>
        <c:marker val="1"/>
        <c:smooth val="0"/>
        <c:axId val="1124741680"/>
        <c:axId val="1124742640"/>
      </c:lineChart>
      <c:catAx>
        <c:axId val="112474168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742640"/>
        <c:crosses val="autoZero"/>
        <c:auto val="1"/>
        <c:lblAlgn val="ctr"/>
        <c:lblOffset val="100"/>
        <c:noMultiLvlLbl val="1"/>
      </c:catAx>
      <c:valAx>
        <c:axId val="11247426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474168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447578335"/>
        <c:axId val="1447568255"/>
      </c:lineChart>
      <c:catAx>
        <c:axId val="144757833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47568255"/>
        <c:crosses val="autoZero"/>
        <c:auto val="1"/>
        <c:lblAlgn val="ctr"/>
        <c:lblOffset val="100"/>
        <c:noMultiLvlLbl val="1"/>
      </c:catAx>
      <c:valAx>
        <c:axId val="14475682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47578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513230431"/>
        <c:axId val="1513222751"/>
      </c:lineChart>
      <c:catAx>
        <c:axId val="151323043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13222751"/>
        <c:crosses val="autoZero"/>
        <c:auto val="1"/>
        <c:lblAlgn val="ctr"/>
        <c:lblOffset val="100"/>
        <c:noMultiLvlLbl val="1"/>
      </c:catAx>
      <c:valAx>
        <c:axId val="151322275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1323043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349635360"/>
        <c:axId val="318496144"/>
      </c:lineChart>
      <c:catAx>
        <c:axId val="3496353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18496144"/>
        <c:crosses val="autoZero"/>
        <c:auto val="1"/>
        <c:lblAlgn val="ctr"/>
        <c:lblOffset val="100"/>
        <c:noMultiLvlLbl val="1"/>
      </c:catAx>
      <c:valAx>
        <c:axId val="3184961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49635360"/>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'ZENITHB Historical Data (3)'!$B$1</c:f>
              <c:strCache>
                <c:ptCount val="1"/>
                <c:pt idx="0">
                  <c:v>Price</c:v>
                </c:pt>
              </c:strCache>
            </c:strRef>
          </c:tx>
          <c:spPr>
            <a:ln w="28575" cap="rnd">
              <a:solidFill>
                <a:srgbClr val="E3000F"/>
              </a:solidFill>
              <a:round/>
            </a:ln>
            <a:effectLst/>
          </c:spPr>
          <c:marker>
            <c:symbol val="none"/>
          </c:marker>
          <c:cat>
            <c:numRef>
              <c:f>'ZENITHB Historical Data (3)'!$A$2:$A$285</c:f>
              <c:numCache>
                <c:formatCode>[$-409]d\-mmm\-yy;@</c:formatCode>
                <c:ptCount val="284"/>
                <c:pt idx="0">
                  <c:v>46073</c:v>
                </c:pt>
                <c:pt idx="1">
                  <c:v>46072</c:v>
                </c:pt>
                <c:pt idx="2">
                  <c:v>46071</c:v>
                </c:pt>
                <c:pt idx="3">
                  <c:v>46070</c:v>
                </c:pt>
                <c:pt idx="4">
                  <c:v>46069</c:v>
                </c:pt>
                <c:pt idx="5">
                  <c:v>46066</c:v>
                </c:pt>
                <c:pt idx="6">
                  <c:v>46065</c:v>
                </c:pt>
                <c:pt idx="7">
                  <c:v>46064</c:v>
                </c:pt>
                <c:pt idx="8">
                  <c:v>46063</c:v>
                </c:pt>
                <c:pt idx="9">
                  <c:v>46062</c:v>
                </c:pt>
                <c:pt idx="10">
                  <c:v>46059</c:v>
                </c:pt>
                <c:pt idx="11">
                  <c:v>46058</c:v>
                </c:pt>
                <c:pt idx="12">
                  <c:v>46057</c:v>
                </c:pt>
                <c:pt idx="13">
                  <c:v>46056</c:v>
                </c:pt>
                <c:pt idx="14">
                  <c:v>46055</c:v>
                </c:pt>
                <c:pt idx="15">
                  <c:v>46052</c:v>
                </c:pt>
                <c:pt idx="16">
                  <c:v>46051</c:v>
                </c:pt>
                <c:pt idx="17">
                  <c:v>46050</c:v>
                </c:pt>
                <c:pt idx="18">
                  <c:v>46049</c:v>
                </c:pt>
                <c:pt idx="19">
                  <c:v>46048</c:v>
                </c:pt>
                <c:pt idx="20">
                  <c:v>46045</c:v>
                </c:pt>
                <c:pt idx="21">
                  <c:v>46044</c:v>
                </c:pt>
                <c:pt idx="22">
                  <c:v>46043</c:v>
                </c:pt>
                <c:pt idx="23">
                  <c:v>46042</c:v>
                </c:pt>
                <c:pt idx="24">
                  <c:v>46041</c:v>
                </c:pt>
                <c:pt idx="25">
                  <c:v>46038</c:v>
                </c:pt>
                <c:pt idx="26">
                  <c:v>46037</c:v>
                </c:pt>
                <c:pt idx="27">
                  <c:v>46036</c:v>
                </c:pt>
                <c:pt idx="28">
                  <c:v>46035</c:v>
                </c:pt>
                <c:pt idx="29">
                  <c:v>46034</c:v>
                </c:pt>
                <c:pt idx="30">
                  <c:v>46031</c:v>
                </c:pt>
                <c:pt idx="31">
                  <c:v>46030</c:v>
                </c:pt>
                <c:pt idx="32">
                  <c:v>46029</c:v>
                </c:pt>
                <c:pt idx="33">
                  <c:v>46028</c:v>
                </c:pt>
                <c:pt idx="34">
                  <c:v>46027</c:v>
                </c:pt>
                <c:pt idx="35">
                  <c:v>46024</c:v>
                </c:pt>
                <c:pt idx="36">
                  <c:v>46022</c:v>
                </c:pt>
                <c:pt idx="37">
                  <c:v>46021</c:v>
                </c:pt>
                <c:pt idx="38">
                  <c:v>46020</c:v>
                </c:pt>
                <c:pt idx="39">
                  <c:v>46015</c:v>
                </c:pt>
                <c:pt idx="40">
                  <c:v>46014</c:v>
                </c:pt>
                <c:pt idx="41">
                  <c:v>46013</c:v>
                </c:pt>
                <c:pt idx="42">
                  <c:v>46010</c:v>
                </c:pt>
                <c:pt idx="43">
                  <c:v>46009</c:v>
                </c:pt>
                <c:pt idx="44">
                  <c:v>46008</c:v>
                </c:pt>
                <c:pt idx="45">
                  <c:v>46007</c:v>
                </c:pt>
                <c:pt idx="46">
                  <c:v>46006</c:v>
                </c:pt>
                <c:pt idx="47">
                  <c:v>46003</c:v>
                </c:pt>
                <c:pt idx="48">
                  <c:v>46002</c:v>
                </c:pt>
                <c:pt idx="49">
                  <c:v>46001</c:v>
                </c:pt>
                <c:pt idx="50">
                  <c:v>46000</c:v>
                </c:pt>
                <c:pt idx="51">
                  <c:v>45999</c:v>
                </c:pt>
                <c:pt idx="52">
                  <c:v>45996</c:v>
                </c:pt>
                <c:pt idx="53">
                  <c:v>45995</c:v>
                </c:pt>
                <c:pt idx="54">
                  <c:v>45994</c:v>
                </c:pt>
                <c:pt idx="55">
                  <c:v>45993</c:v>
                </c:pt>
                <c:pt idx="56">
                  <c:v>45992</c:v>
                </c:pt>
                <c:pt idx="57">
                  <c:v>45989</c:v>
                </c:pt>
                <c:pt idx="58">
                  <c:v>45988</c:v>
                </c:pt>
                <c:pt idx="59">
                  <c:v>45987</c:v>
                </c:pt>
                <c:pt idx="60">
                  <c:v>45986</c:v>
                </c:pt>
                <c:pt idx="61">
                  <c:v>45985</c:v>
                </c:pt>
                <c:pt idx="62">
                  <c:v>45982</c:v>
                </c:pt>
                <c:pt idx="63">
                  <c:v>45981</c:v>
                </c:pt>
                <c:pt idx="64">
                  <c:v>45980</c:v>
                </c:pt>
                <c:pt idx="65">
                  <c:v>45979</c:v>
                </c:pt>
                <c:pt idx="66">
                  <c:v>45978</c:v>
                </c:pt>
                <c:pt idx="67">
                  <c:v>45975</c:v>
                </c:pt>
                <c:pt idx="68">
                  <c:v>45974</c:v>
                </c:pt>
                <c:pt idx="69">
                  <c:v>45973</c:v>
                </c:pt>
                <c:pt idx="70">
                  <c:v>45972</c:v>
                </c:pt>
                <c:pt idx="71">
                  <c:v>45971</c:v>
                </c:pt>
                <c:pt idx="72">
                  <c:v>45968</c:v>
                </c:pt>
                <c:pt idx="73">
                  <c:v>45967</c:v>
                </c:pt>
                <c:pt idx="74">
                  <c:v>45966</c:v>
                </c:pt>
                <c:pt idx="75">
                  <c:v>45965</c:v>
                </c:pt>
                <c:pt idx="76">
                  <c:v>45964</c:v>
                </c:pt>
                <c:pt idx="77">
                  <c:v>45961</c:v>
                </c:pt>
                <c:pt idx="78">
                  <c:v>45960</c:v>
                </c:pt>
                <c:pt idx="79">
                  <c:v>45959</c:v>
                </c:pt>
                <c:pt idx="80">
                  <c:v>45958</c:v>
                </c:pt>
                <c:pt idx="81">
                  <c:v>45957</c:v>
                </c:pt>
                <c:pt idx="82">
                  <c:v>45954</c:v>
                </c:pt>
                <c:pt idx="83">
                  <c:v>45953</c:v>
                </c:pt>
                <c:pt idx="84">
                  <c:v>45952</c:v>
                </c:pt>
                <c:pt idx="85">
                  <c:v>45951</c:v>
                </c:pt>
                <c:pt idx="86">
                  <c:v>45950</c:v>
                </c:pt>
                <c:pt idx="87">
                  <c:v>45947</c:v>
                </c:pt>
                <c:pt idx="88">
                  <c:v>45946</c:v>
                </c:pt>
                <c:pt idx="89">
                  <c:v>45945</c:v>
                </c:pt>
                <c:pt idx="90">
                  <c:v>45944</c:v>
                </c:pt>
                <c:pt idx="91">
                  <c:v>45943</c:v>
                </c:pt>
                <c:pt idx="92">
                  <c:v>45940</c:v>
                </c:pt>
                <c:pt idx="93">
                  <c:v>45939</c:v>
                </c:pt>
                <c:pt idx="94">
                  <c:v>45938</c:v>
                </c:pt>
                <c:pt idx="95">
                  <c:v>45937</c:v>
                </c:pt>
                <c:pt idx="96">
                  <c:v>45936</c:v>
                </c:pt>
                <c:pt idx="97">
                  <c:v>45933</c:v>
                </c:pt>
                <c:pt idx="98">
                  <c:v>45932</c:v>
                </c:pt>
                <c:pt idx="99">
                  <c:v>45930</c:v>
                </c:pt>
                <c:pt idx="100">
                  <c:v>45929</c:v>
                </c:pt>
                <c:pt idx="101">
                  <c:v>45926</c:v>
                </c:pt>
                <c:pt idx="102">
                  <c:v>45925</c:v>
                </c:pt>
                <c:pt idx="103">
                  <c:v>45924</c:v>
                </c:pt>
                <c:pt idx="104">
                  <c:v>45923</c:v>
                </c:pt>
                <c:pt idx="105">
                  <c:v>45922</c:v>
                </c:pt>
                <c:pt idx="106">
                  <c:v>45919</c:v>
                </c:pt>
                <c:pt idx="107">
                  <c:v>45918</c:v>
                </c:pt>
                <c:pt idx="108">
                  <c:v>45917</c:v>
                </c:pt>
                <c:pt idx="109">
                  <c:v>45916</c:v>
                </c:pt>
                <c:pt idx="110">
                  <c:v>45915</c:v>
                </c:pt>
                <c:pt idx="111">
                  <c:v>45912</c:v>
                </c:pt>
                <c:pt idx="112">
                  <c:v>45911</c:v>
                </c:pt>
                <c:pt idx="113">
                  <c:v>45910</c:v>
                </c:pt>
                <c:pt idx="114">
                  <c:v>45909</c:v>
                </c:pt>
                <c:pt idx="115">
                  <c:v>45908</c:v>
                </c:pt>
                <c:pt idx="116">
                  <c:v>45904</c:v>
                </c:pt>
                <c:pt idx="117">
                  <c:v>45903</c:v>
                </c:pt>
                <c:pt idx="118">
                  <c:v>45902</c:v>
                </c:pt>
                <c:pt idx="119">
                  <c:v>45901</c:v>
                </c:pt>
                <c:pt idx="120">
                  <c:v>45898</c:v>
                </c:pt>
                <c:pt idx="121">
                  <c:v>45897</c:v>
                </c:pt>
                <c:pt idx="122">
                  <c:v>45896</c:v>
                </c:pt>
                <c:pt idx="123">
                  <c:v>45895</c:v>
                </c:pt>
                <c:pt idx="124">
                  <c:v>45894</c:v>
                </c:pt>
                <c:pt idx="125">
                  <c:v>45891</c:v>
                </c:pt>
                <c:pt idx="126">
                  <c:v>45890</c:v>
                </c:pt>
                <c:pt idx="127">
                  <c:v>45889</c:v>
                </c:pt>
                <c:pt idx="128">
                  <c:v>45888</c:v>
                </c:pt>
                <c:pt idx="129">
                  <c:v>45887</c:v>
                </c:pt>
                <c:pt idx="130">
                  <c:v>45884</c:v>
                </c:pt>
                <c:pt idx="131">
                  <c:v>45883</c:v>
                </c:pt>
                <c:pt idx="132">
                  <c:v>45882</c:v>
                </c:pt>
                <c:pt idx="133">
                  <c:v>45881</c:v>
                </c:pt>
                <c:pt idx="134">
                  <c:v>45880</c:v>
                </c:pt>
                <c:pt idx="135">
                  <c:v>45877</c:v>
                </c:pt>
                <c:pt idx="136">
                  <c:v>45876</c:v>
                </c:pt>
                <c:pt idx="137">
                  <c:v>45875</c:v>
                </c:pt>
                <c:pt idx="138">
                  <c:v>45874</c:v>
                </c:pt>
                <c:pt idx="139">
                  <c:v>45873</c:v>
                </c:pt>
                <c:pt idx="140">
                  <c:v>45870</c:v>
                </c:pt>
                <c:pt idx="141">
                  <c:v>45869</c:v>
                </c:pt>
                <c:pt idx="142">
                  <c:v>45868</c:v>
                </c:pt>
                <c:pt idx="143">
                  <c:v>45867</c:v>
                </c:pt>
                <c:pt idx="144">
                  <c:v>45866</c:v>
                </c:pt>
                <c:pt idx="145">
                  <c:v>45863</c:v>
                </c:pt>
                <c:pt idx="146">
                  <c:v>45862</c:v>
                </c:pt>
                <c:pt idx="147">
                  <c:v>45861</c:v>
                </c:pt>
                <c:pt idx="148">
                  <c:v>45860</c:v>
                </c:pt>
                <c:pt idx="149">
                  <c:v>45859</c:v>
                </c:pt>
                <c:pt idx="150">
                  <c:v>45856</c:v>
                </c:pt>
                <c:pt idx="151">
                  <c:v>45855</c:v>
                </c:pt>
                <c:pt idx="152">
                  <c:v>45854</c:v>
                </c:pt>
                <c:pt idx="153">
                  <c:v>45852</c:v>
                </c:pt>
                <c:pt idx="154">
                  <c:v>45849</c:v>
                </c:pt>
                <c:pt idx="155">
                  <c:v>45848</c:v>
                </c:pt>
                <c:pt idx="156">
                  <c:v>45847</c:v>
                </c:pt>
                <c:pt idx="157">
                  <c:v>45846</c:v>
                </c:pt>
                <c:pt idx="158">
                  <c:v>45845</c:v>
                </c:pt>
                <c:pt idx="159">
                  <c:v>45842</c:v>
                </c:pt>
                <c:pt idx="160">
                  <c:v>45841</c:v>
                </c:pt>
                <c:pt idx="161">
                  <c:v>45840</c:v>
                </c:pt>
                <c:pt idx="162">
                  <c:v>45839</c:v>
                </c:pt>
                <c:pt idx="163">
                  <c:v>45838</c:v>
                </c:pt>
                <c:pt idx="164">
                  <c:v>45835</c:v>
                </c:pt>
                <c:pt idx="165">
                  <c:v>45834</c:v>
                </c:pt>
                <c:pt idx="166">
                  <c:v>45833</c:v>
                </c:pt>
                <c:pt idx="167">
                  <c:v>45832</c:v>
                </c:pt>
                <c:pt idx="168">
                  <c:v>45831</c:v>
                </c:pt>
                <c:pt idx="169">
                  <c:v>45828</c:v>
                </c:pt>
                <c:pt idx="170">
                  <c:v>45827</c:v>
                </c:pt>
                <c:pt idx="171">
                  <c:v>45826</c:v>
                </c:pt>
                <c:pt idx="172">
                  <c:v>45825</c:v>
                </c:pt>
                <c:pt idx="173">
                  <c:v>45824</c:v>
                </c:pt>
                <c:pt idx="174">
                  <c:v>45821</c:v>
                </c:pt>
                <c:pt idx="175">
                  <c:v>45819</c:v>
                </c:pt>
                <c:pt idx="176">
                  <c:v>45818</c:v>
                </c:pt>
                <c:pt idx="177">
                  <c:v>45814</c:v>
                </c:pt>
                <c:pt idx="178">
                  <c:v>45813</c:v>
                </c:pt>
                <c:pt idx="179">
                  <c:v>45812</c:v>
                </c:pt>
                <c:pt idx="180">
                  <c:v>45811</c:v>
                </c:pt>
                <c:pt idx="181">
                  <c:v>45810</c:v>
                </c:pt>
                <c:pt idx="182">
                  <c:v>45807</c:v>
                </c:pt>
                <c:pt idx="183">
                  <c:v>45806</c:v>
                </c:pt>
                <c:pt idx="184">
                  <c:v>45805</c:v>
                </c:pt>
                <c:pt idx="185">
                  <c:v>45804</c:v>
                </c:pt>
                <c:pt idx="186">
                  <c:v>45803</c:v>
                </c:pt>
                <c:pt idx="187">
                  <c:v>45800</c:v>
                </c:pt>
                <c:pt idx="188">
                  <c:v>45799</c:v>
                </c:pt>
                <c:pt idx="189">
                  <c:v>45798</c:v>
                </c:pt>
                <c:pt idx="190">
                  <c:v>45797</c:v>
                </c:pt>
                <c:pt idx="191">
                  <c:v>45796</c:v>
                </c:pt>
                <c:pt idx="192">
                  <c:v>45793</c:v>
                </c:pt>
                <c:pt idx="193">
                  <c:v>45792</c:v>
                </c:pt>
                <c:pt idx="194">
                  <c:v>45791</c:v>
                </c:pt>
                <c:pt idx="195">
                  <c:v>45790</c:v>
                </c:pt>
                <c:pt idx="196">
                  <c:v>45789</c:v>
                </c:pt>
                <c:pt idx="197">
                  <c:v>45786</c:v>
                </c:pt>
                <c:pt idx="198">
                  <c:v>45785</c:v>
                </c:pt>
                <c:pt idx="199">
                  <c:v>45784</c:v>
                </c:pt>
                <c:pt idx="200">
                  <c:v>45783</c:v>
                </c:pt>
                <c:pt idx="201">
                  <c:v>45782</c:v>
                </c:pt>
                <c:pt idx="202">
                  <c:v>45779</c:v>
                </c:pt>
                <c:pt idx="203">
                  <c:v>45777</c:v>
                </c:pt>
                <c:pt idx="204">
                  <c:v>45776</c:v>
                </c:pt>
                <c:pt idx="205">
                  <c:v>45775</c:v>
                </c:pt>
                <c:pt idx="206">
                  <c:v>45772</c:v>
                </c:pt>
                <c:pt idx="207">
                  <c:v>45771</c:v>
                </c:pt>
                <c:pt idx="208">
                  <c:v>45770</c:v>
                </c:pt>
                <c:pt idx="209">
                  <c:v>45769</c:v>
                </c:pt>
                <c:pt idx="210">
                  <c:v>45764</c:v>
                </c:pt>
                <c:pt idx="211">
                  <c:v>45763</c:v>
                </c:pt>
                <c:pt idx="212">
                  <c:v>45762</c:v>
                </c:pt>
                <c:pt idx="213">
                  <c:v>45761</c:v>
                </c:pt>
                <c:pt idx="214">
                  <c:v>45758</c:v>
                </c:pt>
                <c:pt idx="215">
                  <c:v>45757</c:v>
                </c:pt>
                <c:pt idx="216">
                  <c:v>45756</c:v>
                </c:pt>
                <c:pt idx="217">
                  <c:v>45755</c:v>
                </c:pt>
                <c:pt idx="218">
                  <c:v>45754</c:v>
                </c:pt>
                <c:pt idx="219">
                  <c:v>45751</c:v>
                </c:pt>
                <c:pt idx="220">
                  <c:v>45750</c:v>
                </c:pt>
                <c:pt idx="221">
                  <c:v>45749</c:v>
                </c:pt>
                <c:pt idx="222">
                  <c:v>45744</c:v>
                </c:pt>
                <c:pt idx="223">
                  <c:v>45743</c:v>
                </c:pt>
                <c:pt idx="224">
                  <c:v>45742</c:v>
                </c:pt>
                <c:pt idx="225">
                  <c:v>45741</c:v>
                </c:pt>
                <c:pt idx="226">
                  <c:v>45740</c:v>
                </c:pt>
                <c:pt idx="227">
                  <c:v>45737</c:v>
                </c:pt>
                <c:pt idx="228">
                  <c:v>45736</c:v>
                </c:pt>
                <c:pt idx="229">
                  <c:v>45735</c:v>
                </c:pt>
                <c:pt idx="230">
                  <c:v>45734</c:v>
                </c:pt>
                <c:pt idx="231">
                  <c:v>45733</c:v>
                </c:pt>
                <c:pt idx="232">
                  <c:v>45730</c:v>
                </c:pt>
                <c:pt idx="233">
                  <c:v>45729</c:v>
                </c:pt>
                <c:pt idx="234">
                  <c:v>45728</c:v>
                </c:pt>
                <c:pt idx="235">
                  <c:v>45727</c:v>
                </c:pt>
                <c:pt idx="236">
                  <c:v>45726</c:v>
                </c:pt>
                <c:pt idx="237">
                  <c:v>45723</c:v>
                </c:pt>
                <c:pt idx="238">
                  <c:v>45722</c:v>
                </c:pt>
                <c:pt idx="239">
                  <c:v>45721</c:v>
                </c:pt>
                <c:pt idx="240">
                  <c:v>45720</c:v>
                </c:pt>
                <c:pt idx="241">
                  <c:v>45719</c:v>
                </c:pt>
                <c:pt idx="242">
                  <c:v>45716</c:v>
                </c:pt>
                <c:pt idx="243">
                  <c:v>45715</c:v>
                </c:pt>
                <c:pt idx="244">
                  <c:v>45714</c:v>
                </c:pt>
                <c:pt idx="245">
                  <c:v>45713</c:v>
                </c:pt>
                <c:pt idx="246">
                  <c:v>45712</c:v>
                </c:pt>
                <c:pt idx="247">
                  <c:v>45709</c:v>
                </c:pt>
                <c:pt idx="248">
                  <c:v>45708</c:v>
                </c:pt>
                <c:pt idx="249">
                  <c:v>45707</c:v>
                </c:pt>
                <c:pt idx="250">
                  <c:v>45706</c:v>
                </c:pt>
                <c:pt idx="251">
                  <c:v>45705</c:v>
                </c:pt>
                <c:pt idx="252">
                  <c:v>45702</c:v>
                </c:pt>
                <c:pt idx="253">
                  <c:v>45701</c:v>
                </c:pt>
                <c:pt idx="254">
                  <c:v>45700</c:v>
                </c:pt>
                <c:pt idx="255">
                  <c:v>45699</c:v>
                </c:pt>
                <c:pt idx="256">
                  <c:v>45698</c:v>
                </c:pt>
                <c:pt idx="257">
                  <c:v>45695</c:v>
                </c:pt>
                <c:pt idx="258">
                  <c:v>45694</c:v>
                </c:pt>
                <c:pt idx="259">
                  <c:v>45693</c:v>
                </c:pt>
                <c:pt idx="260">
                  <c:v>45692</c:v>
                </c:pt>
                <c:pt idx="261">
                  <c:v>45691</c:v>
                </c:pt>
                <c:pt idx="262">
                  <c:v>45688</c:v>
                </c:pt>
                <c:pt idx="263">
                  <c:v>45687</c:v>
                </c:pt>
                <c:pt idx="264">
                  <c:v>45686</c:v>
                </c:pt>
                <c:pt idx="265">
                  <c:v>45685</c:v>
                </c:pt>
                <c:pt idx="266">
                  <c:v>45684</c:v>
                </c:pt>
                <c:pt idx="267">
                  <c:v>45681</c:v>
                </c:pt>
                <c:pt idx="268">
                  <c:v>45680</c:v>
                </c:pt>
                <c:pt idx="269">
                  <c:v>45679</c:v>
                </c:pt>
                <c:pt idx="270">
                  <c:v>45678</c:v>
                </c:pt>
                <c:pt idx="271">
                  <c:v>45677</c:v>
                </c:pt>
                <c:pt idx="272">
                  <c:v>45674</c:v>
                </c:pt>
                <c:pt idx="273">
                  <c:v>45673</c:v>
                </c:pt>
                <c:pt idx="274">
                  <c:v>45672</c:v>
                </c:pt>
                <c:pt idx="275">
                  <c:v>45671</c:v>
                </c:pt>
                <c:pt idx="276">
                  <c:v>45670</c:v>
                </c:pt>
                <c:pt idx="277">
                  <c:v>45667</c:v>
                </c:pt>
                <c:pt idx="278">
                  <c:v>45666</c:v>
                </c:pt>
                <c:pt idx="279">
                  <c:v>45665</c:v>
                </c:pt>
                <c:pt idx="280">
                  <c:v>45664</c:v>
                </c:pt>
                <c:pt idx="281">
                  <c:v>45663</c:v>
                </c:pt>
                <c:pt idx="282">
                  <c:v>45660</c:v>
                </c:pt>
                <c:pt idx="283">
                  <c:v>45659</c:v>
                </c:pt>
              </c:numCache>
            </c:numRef>
          </c:cat>
          <c:val>
            <c:numRef>
              <c:f>'ZENITHB Historical Data (3)'!$B$2:$B$285</c:f>
              <c:numCache>
                <c:formatCode>General</c:formatCode>
                <c:ptCount val="284"/>
                <c:pt idx="0">
                  <c:v>86.5</c:v>
                </c:pt>
                <c:pt idx="1">
                  <c:v>85</c:v>
                </c:pt>
                <c:pt idx="2">
                  <c:v>83.7</c:v>
                </c:pt>
                <c:pt idx="3">
                  <c:v>80.55</c:v>
                </c:pt>
                <c:pt idx="4">
                  <c:v>89.5</c:v>
                </c:pt>
                <c:pt idx="5">
                  <c:v>81.400000000000006</c:v>
                </c:pt>
                <c:pt idx="6">
                  <c:v>78</c:v>
                </c:pt>
                <c:pt idx="7">
                  <c:v>77.849999999999994</c:v>
                </c:pt>
                <c:pt idx="8">
                  <c:v>76.099999999999994</c:v>
                </c:pt>
                <c:pt idx="9">
                  <c:v>74.3</c:v>
                </c:pt>
                <c:pt idx="10">
                  <c:v>74</c:v>
                </c:pt>
                <c:pt idx="11">
                  <c:v>73.599999999999994</c:v>
                </c:pt>
                <c:pt idx="12">
                  <c:v>73.8</c:v>
                </c:pt>
                <c:pt idx="13">
                  <c:v>73.2</c:v>
                </c:pt>
                <c:pt idx="14">
                  <c:v>71.5</c:v>
                </c:pt>
                <c:pt idx="15">
                  <c:v>71.45</c:v>
                </c:pt>
                <c:pt idx="16">
                  <c:v>71.349999999999994</c:v>
                </c:pt>
                <c:pt idx="17">
                  <c:v>71</c:v>
                </c:pt>
                <c:pt idx="18">
                  <c:v>70.900000000000006</c:v>
                </c:pt>
                <c:pt idx="19">
                  <c:v>71</c:v>
                </c:pt>
                <c:pt idx="20">
                  <c:v>71</c:v>
                </c:pt>
                <c:pt idx="21">
                  <c:v>69.55</c:v>
                </c:pt>
                <c:pt idx="22">
                  <c:v>72</c:v>
                </c:pt>
                <c:pt idx="23">
                  <c:v>72</c:v>
                </c:pt>
                <c:pt idx="24">
                  <c:v>71.400000000000006</c:v>
                </c:pt>
                <c:pt idx="25">
                  <c:v>69.849999999999994</c:v>
                </c:pt>
                <c:pt idx="26">
                  <c:v>69</c:v>
                </c:pt>
                <c:pt idx="27">
                  <c:v>69</c:v>
                </c:pt>
                <c:pt idx="28">
                  <c:v>68</c:v>
                </c:pt>
                <c:pt idx="29">
                  <c:v>67</c:v>
                </c:pt>
                <c:pt idx="30">
                  <c:v>67</c:v>
                </c:pt>
                <c:pt idx="31">
                  <c:v>67</c:v>
                </c:pt>
                <c:pt idx="32">
                  <c:v>67</c:v>
                </c:pt>
                <c:pt idx="33">
                  <c:v>66.900000000000006</c:v>
                </c:pt>
                <c:pt idx="34">
                  <c:v>67</c:v>
                </c:pt>
                <c:pt idx="35">
                  <c:v>64.5</c:v>
                </c:pt>
                <c:pt idx="36">
                  <c:v>61.8</c:v>
                </c:pt>
                <c:pt idx="37">
                  <c:v>62.85</c:v>
                </c:pt>
                <c:pt idx="38">
                  <c:v>62.7</c:v>
                </c:pt>
                <c:pt idx="39">
                  <c:v>63</c:v>
                </c:pt>
                <c:pt idx="40">
                  <c:v>62.5</c:v>
                </c:pt>
                <c:pt idx="41">
                  <c:v>63</c:v>
                </c:pt>
                <c:pt idx="42">
                  <c:v>63.3</c:v>
                </c:pt>
                <c:pt idx="43">
                  <c:v>63.5</c:v>
                </c:pt>
                <c:pt idx="44">
                  <c:v>63.5</c:v>
                </c:pt>
                <c:pt idx="45">
                  <c:v>63.5</c:v>
                </c:pt>
                <c:pt idx="46">
                  <c:v>64.05</c:v>
                </c:pt>
                <c:pt idx="47">
                  <c:v>64</c:v>
                </c:pt>
                <c:pt idx="48">
                  <c:v>64.45</c:v>
                </c:pt>
                <c:pt idx="49">
                  <c:v>64.5</c:v>
                </c:pt>
                <c:pt idx="50">
                  <c:v>64.5</c:v>
                </c:pt>
                <c:pt idx="51">
                  <c:v>65</c:v>
                </c:pt>
                <c:pt idx="52">
                  <c:v>62.2</c:v>
                </c:pt>
                <c:pt idx="53">
                  <c:v>60.5</c:v>
                </c:pt>
                <c:pt idx="54">
                  <c:v>60</c:v>
                </c:pt>
                <c:pt idx="55">
                  <c:v>59.7</c:v>
                </c:pt>
                <c:pt idx="56">
                  <c:v>60</c:v>
                </c:pt>
                <c:pt idx="57">
                  <c:v>60</c:v>
                </c:pt>
                <c:pt idx="58">
                  <c:v>60</c:v>
                </c:pt>
                <c:pt idx="59">
                  <c:v>60.3</c:v>
                </c:pt>
                <c:pt idx="60">
                  <c:v>59.75</c:v>
                </c:pt>
                <c:pt idx="61">
                  <c:v>59.5</c:v>
                </c:pt>
                <c:pt idx="62">
                  <c:v>59.75</c:v>
                </c:pt>
                <c:pt idx="63">
                  <c:v>59.85</c:v>
                </c:pt>
                <c:pt idx="64">
                  <c:v>59.5</c:v>
                </c:pt>
                <c:pt idx="65">
                  <c:v>61</c:v>
                </c:pt>
                <c:pt idx="66">
                  <c:v>62.95</c:v>
                </c:pt>
                <c:pt idx="67">
                  <c:v>64</c:v>
                </c:pt>
                <c:pt idx="68">
                  <c:v>64.400000000000006</c:v>
                </c:pt>
                <c:pt idx="69">
                  <c:v>59.4</c:v>
                </c:pt>
                <c:pt idx="70">
                  <c:v>54</c:v>
                </c:pt>
                <c:pt idx="71">
                  <c:v>59.6</c:v>
                </c:pt>
                <c:pt idx="72">
                  <c:v>60</c:v>
                </c:pt>
                <c:pt idx="73">
                  <c:v>59.9</c:v>
                </c:pt>
                <c:pt idx="74">
                  <c:v>60.8</c:v>
                </c:pt>
                <c:pt idx="75">
                  <c:v>61.55</c:v>
                </c:pt>
                <c:pt idx="76">
                  <c:v>63</c:v>
                </c:pt>
                <c:pt idx="77">
                  <c:v>63</c:v>
                </c:pt>
                <c:pt idx="78">
                  <c:v>63</c:v>
                </c:pt>
                <c:pt idx="79">
                  <c:v>63.7</c:v>
                </c:pt>
                <c:pt idx="80">
                  <c:v>63.4</c:v>
                </c:pt>
                <c:pt idx="81">
                  <c:v>65.5</c:v>
                </c:pt>
                <c:pt idx="82">
                  <c:v>67.2</c:v>
                </c:pt>
                <c:pt idx="83">
                  <c:v>67.55</c:v>
                </c:pt>
                <c:pt idx="84">
                  <c:v>67.55</c:v>
                </c:pt>
                <c:pt idx="85">
                  <c:v>68.5</c:v>
                </c:pt>
                <c:pt idx="86">
                  <c:v>68.599999999999994</c:v>
                </c:pt>
                <c:pt idx="87">
                  <c:v>68.2</c:v>
                </c:pt>
                <c:pt idx="88">
                  <c:v>68.05</c:v>
                </c:pt>
                <c:pt idx="89">
                  <c:v>68.099999999999994</c:v>
                </c:pt>
                <c:pt idx="90">
                  <c:v>68</c:v>
                </c:pt>
                <c:pt idx="91">
                  <c:v>68</c:v>
                </c:pt>
                <c:pt idx="92">
                  <c:v>68.5</c:v>
                </c:pt>
                <c:pt idx="93">
                  <c:v>69.2</c:v>
                </c:pt>
                <c:pt idx="94">
                  <c:v>69</c:v>
                </c:pt>
                <c:pt idx="95">
                  <c:v>68.599999999999994</c:v>
                </c:pt>
                <c:pt idx="96">
                  <c:v>69</c:v>
                </c:pt>
                <c:pt idx="97">
                  <c:v>69.400000000000006</c:v>
                </c:pt>
                <c:pt idx="98">
                  <c:v>69</c:v>
                </c:pt>
                <c:pt idx="99">
                  <c:v>69</c:v>
                </c:pt>
                <c:pt idx="100">
                  <c:v>69.599999999999994</c:v>
                </c:pt>
                <c:pt idx="101">
                  <c:v>69.849999999999994</c:v>
                </c:pt>
                <c:pt idx="102">
                  <c:v>69.45</c:v>
                </c:pt>
                <c:pt idx="103">
                  <c:v>68.8</c:v>
                </c:pt>
                <c:pt idx="104">
                  <c:v>67.900000000000006</c:v>
                </c:pt>
                <c:pt idx="105">
                  <c:v>65.7</c:v>
                </c:pt>
                <c:pt idx="106">
                  <c:v>64</c:v>
                </c:pt>
                <c:pt idx="107">
                  <c:v>66</c:v>
                </c:pt>
                <c:pt idx="108">
                  <c:v>66.95</c:v>
                </c:pt>
                <c:pt idx="109">
                  <c:v>67.8</c:v>
                </c:pt>
                <c:pt idx="110">
                  <c:v>68</c:v>
                </c:pt>
                <c:pt idx="111">
                  <c:v>68</c:v>
                </c:pt>
                <c:pt idx="112">
                  <c:v>67</c:v>
                </c:pt>
                <c:pt idx="113">
                  <c:v>66</c:v>
                </c:pt>
                <c:pt idx="114">
                  <c:v>66</c:v>
                </c:pt>
                <c:pt idx="115">
                  <c:v>65.75</c:v>
                </c:pt>
                <c:pt idx="116">
                  <c:v>64.900000000000006</c:v>
                </c:pt>
                <c:pt idx="117">
                  <c:v>64.25</c:v>
                </c:pt>
                <c:pt idx="118">
                  <c:v>65</c:v>
                </c:pt>
                <c:pt idx="119">
                  <c:v>64.400000000000006</c:v>
                </c:pt>
                <c:pt idx="120">
                  <c:v>66</c:v>
                </c:pt>
                <c:pt idx="121">
                  <c:v>69</c:v>
                </c:pt>
                <c:pt idx="122">
                  <c:v>69.900000000000006</c:v>
                </c:pt>
                <c:pt idx="123">
                  <c:v>70.599999999999994</c:v>
                </c:pt>
                <c:pt idx="124">
                  <c:v>70</c:v>
                </c:pt>
                <c:pt idx="125">
                  <c:v>70</c:v>
                </c:pt>
                <c:pt idx="126">
                  <c:v>68.3</c:v>
                </c:pt>
                <c:pt idx="127">
                  <c:v>68</c:v>
                </c:pt>
                <c:pt idx="128">
                  <c:v>67.05</c:v>
                </c:pt>
                <c:pt idx="129">
                  <c:v>72.3</c:v>
                </c:pt>
                <c:pt idx="130">
                  <c:v>72.400000000000006</c:v>
                </c:pt>
                <c:pt idx="131">
                  <c:v>72</c:v>
                </c:pt>
                <c:pt idx="132">
                  <c:v>72.55</c:v>
                </c:pt>
                <c:pt idx="133">
                  <c:v>74</c:v>
                </c:pt>
                <c:pt idx="134">
                  <c:v>74</c:v>
                </c:pt>
                <c:pt idx="135">
                  <c:v>74.650000000000006</c:v>
                </c:pt>
                <c:pt idx="136">
                  <c:v>74.7</c:v>
                </c:pt>
                <c:pt idx="137">
                  <c:v>74.400000000000006</c:v>
                </c:pt>
                <c:pt idx="138">
                  <c:v>75.900000000000006</c:v>
                </c:pt>
                <c:pt idx="139">
                  <c:v>76.900000000000006</c:v>
                </c:pt>
                <c:pt idx="140">
                  <c:v>76.5</c:v>
                </c:pt>
                <c:pt idx="141">
                  <c:v>76.5</c:v>
                </c:pt>
                <c:pt idx="142">
                  <c:v>75</c:v>
                </c:pt>
                <c:pt idx="143">
                  <c:v>73</c:v>
                </c:pt>
                <c:pt idx="144">
                  <c:v>72.7</c:v>
                </c:pt>
                <c:pt idx="145">
                  <c:v>74</c:v>
                </c:pt>
                <c:pt idx="146">
                  <c:v>73.2</c:v>
                </c:pt>
                <c:pt idx="147">
                  <c:v>71.5</c:v>
                </c:pt>
                <c:pt idx="148">
                  <c:v>70.75</c:v>
                </c:pt>
                <c:pt idx="149">
                  <c:v>71</c:v>
                </c:pt>
                <c:pt idx="150">
                  <c:v>72</c:v>
                </c:pt>
                <c:pt idx="151">
                  <c:v>75</c:v>
                </c:pt>
                <c:pt idx="152">
                  <c:v>76</c:v>
                </c:pt>
                <c:pt idx="153">
                  <c:v>71.5</c:v>
                </c:pt>
                <c:pt idx="154">
                  <c:v>69.7</c:v>
                </c:pt>
                <c:pt idx="155">
                  <c:v>63.4</c:v>
                </c:pt>
                <c:pt idx="156">
                  <c:v>59</c:v>
                </c:pt>
                <c:pt idx="157">
                  <c:v>57.3</c:v>
                </c:pt>
                <c:pt idx="158">
                  <c:v>57.55</c:v>
                </c:pt>
                <c:pt idx="159">
                  <c:v>57.5</c:v>
                </c:pt>
                <c:pt idx="160">
                  <c:v>58</c:v>
                </c:pt>
                <c:pt idx="161">
                  <c:v>57</c:v>
                </c:pt>
                <c:pt idx="162">
                  <c:v>56.05</c:v>
                </c:pt>
                <c:pt idx="163">
                  <c:v>56.95</c:v>
                </c:pt>
                <c:pt idx="164">
                  <c:v>58</c:v>
                </c:pt>
                <c:pt idx="165">
                  <c:v>58.3</c:v>
                </c:pt>
                <c:pt idx="166">
                  <c:v>58</c:v>
                </c:pt>
                <c:pt idx="167">
                  <c:v>53</c:v>
                </c:pt>
                <c:pt idx="168">
                  <c:v>50.85</c:v>
                </c:pt>
                <c:pt idx="169">
                  <c:v>49.9</c:v>
                </c:pt>
                <c:pt idx="170">
                  <c:v>49.95</c:v>
                </c:pt>
                <c:pt idx="171">
                  <c:v>48.5</c:v>
                </c:pt>
                <c:pt idx="172">
                  <c:v>46.05</c:v>
                </c:pt>
                <c:pt idx="173">
                  <c:v>47</c:v>
                </c:pt>
                <c:pt idx="174">
                  <c:v>50.2</c:v>
                </c:pt>
                <c:pt idx="175">
                  <c:v>50.1</c:v>
                </c:pt>
                <c:pt idx="176">
                  <c:v>50.3</c:v>
                </c:pt>
                <c:pt idx="177">
                  <c:v>50.75</c:v>
                </c:pt>
                <c:pt idx="178">
                  <c:v>50.75</c:v>
                </c:pt>
                <c:pt idx="179">
                  <c:v>48.8</c:v>
                </c:pt>
                <c:pt idx="180">
                  <c:v>48.6</c:v>
                </c:pt>
                <c:pt idx="181">
                  <c:v>48.95</c:v>
                </c:pt>
                <c:pt idx="182">
                  <c:v>49</c:v>
                </c:pt>
                <c:pt idx="183">
                  <c:v>48.5</c:v>
                </c:pt>
                <c:pt idx="184">
                  <c:v>48.45</c:v>
                </c:pt>
                <c:pt idx="185">
                  <c:v>48.5</c:v>
                </c:pt>
                <c:pt idx="186">
                  <c:v>48.25</c:v>
                </c:pt>
                <c:pt idx="187">
                  <c:v>47.4</c:v>
                </c:pt>
                <c:pt idx="188">
                  <c:v>47.6</c:v>
                </c:pt>
                <c:pt idx="189">
                  <c:v>47.95</c:v>
                </c:pt>
                <c:pt idx="190">
                  <c:v>48.05</c:v>
                </c:pt>
                <c:pt idx="191">
                  <c:v>48</c:v>
                </c:pt>
                <c:pt idx="192">
                  <c:v>48.4</c:v>
                </c:pt>
                <c:pt idx="193">
                  <c:v>48.5</c:v>
                </c:pt>
                <c:pt idx="194">
                  <c:v>48.5</c:v>
                </c:pt>
                <c:pt idx="195">
                  <c:v>48</c:v>
                </c:pt>
                <c:pt idx="196">
                  <c:v>48.8</c:v>
                </c:pt>
                <c:pt idx="197">
                  <c:v>48.9</c:v>
                </c:pt>
                <c:pt idx="198">
                  <c:v>49</c:v>
                </c:pt>
                <c:pt idx="199">
                  <c:v>49</c:v>
                </c:pt>
                <c:pt idx="200">
                  <c:v>48</c:v>
                </c:pt>
                <c:pt idx="201">
                  <c:v>46.95</c:v>
                </c:pt>
                <c:pt idx="202">
                  <c:v>47.5</c:v>
                </c:pt>
                <c:pt idx="203">
                  <c:v>47.8</c:v>
                </c:pt>
                <c:pt idx="204">
                  <c:v>47.75</c:v>
                </c:pt>
                <c:pt idx="205">
                  <c:v>46.4</c:v>
                </c:pt>
                <c:pt idx="206">
                  <c:v>46.5</c:v>
                </c:pt>
                <c:pt idx="207">
                  <c:v>45.5</c:v>
                </c:pt>
                <c:pt idx="208">
                  <c:v>45.1</c:v>
                </c:pt>
                <c:pt idx="209">
                  <c:v>45</c:v>
                </c:pt>
                <c:pt idx="210">
                  <c:v>44</c:v>
                </c:pt>
                <c:pt idx="211">
                  <c:v>44</c:v>
                </c:pt>
                <c:pt idx="212">
                  <c:v>49.8</c:v>
                </c:pt>
                <c:pt idx="213">
                  <c:v>50</c:v>
                </c:pt>
                <c:pt idx="214">
                  <c:v>49.95</c:v>
                </c:pt>
                <c:pt idx="215">
                  <c:v>49.2</c:v>
                </c:pt>
                <c:pt idx="216">
                  <c:v>47.3</c:v>
                </c:pt>
                <c:pt idx="217">
                  <c:v>47</c:v>
                </c:pt>
                <c:pt idx="218">
                  <c:v>45.5</c:v>
                </c:pt>
                <c:pt idx="219">
                  <c:v>47.9</c:v>
                </c:pt>
                <c:pt idx="220">
                  <c:v>47.05</c:v>
                </c:pt>
                <c:pt idx="221">
                  <c:v>47</c:v>
                </c:pt>
                <c:pt idx="222">
                  <c:v>47</c:v>
                </c:pt>
                <c:pt idx="223">
                  <c:v>47.8</c:v>
                </c:pt>
                <c:pt idx="224">
                  <c:v>48.9</c:v>
                </c:pt>
                <c:pt idx="225">
                  <c:v>49.45</c:v>
                </c:pt>
                <c:pt idx="226">
                  <c:v>47.9</c:v>
                </c:pt>
                <c:pt idx="227">
                  <c:v>45.6</c:v>
                </c:pt>
                <c:pt idx="228">
                  <c:v>46.85</c:v>
                </c:pt>
                <c:pt idx="229">
                  <c:v>47.5</c:v>
                </c:pt>
                <c:pt idx="230">
                  <c:v>47.75</c:v>
                </c:pt>
                <c:pt idx="231">
                  <c:v>47.55</c:v>
                </c:pt>
                <c:pt idx="232">
                  <c:v>47.8</c:v>
                </c:pt>
                <c:pt idx="233">
                  <c:v>48</c:v>
                </c:pt>
                <c:pt idx="234">
                  <c:v>47.75</c:v>
                </c:pt>
                <c:pt idx="235">
                  <c:v>47.5</c:v>
                </c:pt>
                <c:pt idx="236">
                  <c:v>48</c:v>
                </c:pt>
                <c:pt idx="237">
                  <c:v>47.8</c:v>
                </c:pt>
                <c:pt idx="238">
                  <c:v>47.3</c:v>
                </c:pt>
                <c:pt idx="239">
                  <c:v>47</c:v>
                </c:pt>
                <c:pt idx="240">
                  <c:v>47.85</c:v>
                </c:pt>
                <c:pt idx="241">
                  <c:v>48</c:v>
                </c:pt>
                <c:pt idx="242">
                  <c:v>48.35</c:v>
                </c:pt>
                <c:pt idx="243">
                  <c:v>48</c:v>
                </c:pt>
                <c:pt idx="244">
                  <c:v>48</c:v>
                </c:pt>
                <c:pt idx="245">
                  <c:v>48</c:v>
                </c:pt>
                <c:pt idx="246">
                  <c:v>48.4</c:v>
                </c:pt>
                <c:pt idx="247">
                  <c:v>49.4</c:v>
                </c:pt>
                <c:pt idx="248">
                  <c:v>49.95</c:v>
                </c:pt>
                <c:pt idx="249">
                  <c:v>50.45</c:v>
                </c:pt>
                <c:pt idx="250">
                  <c:v>50.75</c:v>
                </c:pt>
                <c:pt idx="251">
                  <c:v>51.45</c:v>
                </c:pt>
                <c:pt idx="252">
                  <c:v>51.6</c:v>
                </c:pt>
                <c:pt idx="253">
                  <c:v>51.45</c:v>
                </c:pt>
                <c:pt idx="254">
                  <c:v>51.45</c:v>
                </c:pt>
                <c:pt idx="255">
                  <c:v>51.3</c:v>
                </c:pt>
                <c:pt idx="256">
                  <c:v>50.8</c:v>
                </c:pt>
                <c:pt idx="257">
                  <c:v>52</c:v>
                </c:pt>
                <c:pt idx="258">
                  <c:v>50.3</c:v>
                </c:pt>
                <c:pt idx="259">
                  <c:v>50</c:v>
                </c:pt>
                <c:pt idx="260">
                  <c:v>49.2</c:v>
                </c:pt>
                <c:pt idx="261">
                  <c:v>50</c:v>
                </c:pt>
                <c:pt idx="262">
                  <c:v>50.6</c:v>
                </c:pt>
                <c:pt idx="263">
                  <c:v>50.65</c:v>
                </c:pt>
                <c:pt idx="264">
                  <c:v>50.9</c:v>
                </c:pt>
                <c:pt idx="265">
                  <c:v>50.8</c:v>
                </c:pt>
                <c:pt idx="266">
                  <c:v>51</c:v>
                </c:pt>
                <c:pt idx="267">
                  <c:v>49.6</c:v>
                </c:pt>
                <c:pt idx="268">
                  <c:v>48.1</c:v>
                </c:pt>
                <c:pt idx="269">
                  <c:v>47.55</c:v>
                </c:pt>
                <c:pt idx="270">
                  <c:v>47.2</c:v>
                </c:pt>
                <c:pt idx="271">
                  <c:v>47</c:v>
                </c:pt>
                <c:pt idx="272">
                  <c:v>46.8</c:v>
                </c:pt>
                <c:pt idx="273">
                  <c:v>46.95</c:v>
                </c:pt>
                <c:pt idx="274">
                  <c:v>46.95</c:v>
                </c:pt>
                <c:pt idx="275">
                  <c:v>46.75</c:v>
                </c:pt>
                <c:pt idx="276">
                  <c:v>46.85</c:v>
                </c:pt>
                <c:pt idx="277">
                  <c:v>46</c:v>
                </c:pt>
                <c:pt idx="278">
                  <c:v>46.5</c:v>
                </c:pt>
                <c:pt idx="279">
                  <c:v>44.5</c:v>
                </c:pt>
                <c:pt idx="280">
                  <c:v>44.95</c:v>
                </c:pt>
                <c:pt idx="281">
                  <c:v>46.65</c:v>
                </c:pt>
                <c:pt idx="282">
                  <c:v>46.5</c:v>
                </c:pt>
                <c:pt idx="283">
                  <c:v>45.85</c:v>
                </c:pt>
              </c:numCache>
            </c:numRef>
          </c:val>
          <c:smooth val="0"/>
          <c:extLst>
            <c:ext xmlns:c16="http://schemas.microsoft.com/office/drawing/2014/chart" uri="{C3380CC4-5D6E-409C-BE32-E72D297353CC}">
              <c16:uniqueId val="{00000000-5607-4795-BCAC-6F8331EF1D18}"/>
            </c:ext>
          </c:extLst>
        </c:ser>
        <c:dLbls>
          <c:showLegendKey val="0"/>
          <c:showVal val="0"/>
          <c:showCatName val="0"/>
          <c:showSerName val="0"/>
          <c:showPercent val="0"/>
          <c:showBubbleSize val="0"/>
        </c:dLbls>
        <c:smooth val="0"/>
        <c:axId val="1313536720"/>
        <c:axId val="1313548720"/>
      </c:lineChart>
      <c:dateAx>
        <c:axId val="1313536720"/>
        <c:scaling>
          <c:orientation val="minMax"/>
        </c:scaling>
        <c:delete val="0"/>
        <c:axPos val="b"/>
        <c:numFmt formatCode="[$-409]d\-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3548720"/>
        <c:crosses val="autoZero"/>
        <c:auto val="1"/>
        <c:lblOffset val="100"/>
        <c:baseTimeUnit val="days"/>
      </c:dateAx>
      <c:valAx>
        <c:axId val="13135487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3536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0.25</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0.5</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0.55000000000000004</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1-6987-4B53-9EF7-8AFDBFD4E6E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0.6</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1</c:v>
                </c:pt>
              </c:numCache>
            </c:numRef>
          </c:val>
          <c:extLst>
            <c:ext xmlns:c16="http://schemas.microsoft.com/office/drawing/2014/chart" uri="{C3380CC4-5D6E-409C-BE32-E72D297353CC}">
              <c16:uniqueId val="{00000004-B9A2-4A00-BB9F-BFAB61E7F1BA}"/>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1205822511"/>
        <c:axId val="1205817231"/>
      </c:lineChart>
      <c:catAx>
        <c:axId val="120582251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05817231"/>
        <c:crosses val="autoZero"/>
        <c:auto val="1"/>
        <c:lblAlgn val="ctr"/>
        <c:lblOffset val="100"/>
        <c:noMultiLvlLbl val="1"/>
      </c:catAx>
      <c:valAx>
        <c:axId val="1205817231"/>
        <c:scaling>
          <c:orientation val="minMax"/>
          <c:min val="5"/>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20582251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447578335"/>
        <c:axId val="1447568255"/>
      </c:lineChart>
      <c:catAx>
        <c:axId val="144757833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47568255"/>
        <c:crosses val="autoZero"/>
        <c:auto val="1"/>
        <c:lblAlgn val="ctr"/>
        <c:lblOffset val="100"/>
        <c:noMultiLvlLbl val="1"/>
      </c:catAx>
      <c:valAx>
        <c:axId val="144756825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447578335"/>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17213473315836"/>
          <c:y val="0.19486111111111112"/>
          <c:w val="0.83188451443569555"/>
          <c:h val="0.59018190434529016"/>
        </c:manualLayout>
      </c:layout>
      <c:lineChart>
        <c:grouping val="standard"/>
        <c:varyColors val="0"/>
        <c:dLbls>
          <c:showLegendKey val="0"/>
          <c:showVal val="0"/>
          <c:showCatName val="0"/>
          <c:showSerName val="0"/>
          <c:showPercent val="0"/>
          <c:showBubbleSize val="0"/>
        </c:dLbls>
        <c:marker val="1"/>
        <c:smooth val="0"/>
        <c:axId val="665493688"/>
        <c:axId val="665494408"/>
      </c:lineChart>
      <c:catAx>
        <c:axId val="665493688"/>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494408"/>
        <c:crosses val="autoZero"/>
        <c:auto val="1"/>
        <c:lblAlgn val="ctr"/>
        <c:lblOffset val="100"/>
        <c:noMultiLvlLbl val="1"/>
      </c:catAx>
      <c:valAx>
        <c:axId val="665494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5493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'FIDSON Historical Data'!$B$1</c:f>
              <c:strCache>
                <c:ptCount val="1"/>
                <c:pt idx="0">
                  <c:v>Price</c:v>
                </c:pt>
              </c:strCache>
            </c:strRef>
          </c:tx>
          <c:spPr>
            <a:ln w="28575" cap="rnd">
              <a:solidFill>
                <a:srgbClr val="84C125"/>
              </a:solidFill>
              <a:round/>
            </a:ln>
            <a:effectLst/>
          </c:spPr>
          <c:marker>
            <c:symbol val="none"/>
          </c:marker>
          <c:cat>
            <c:numRef>
              <c:f>'FIDSON Historical Data'!$A$2:$A$269</c:f>
              <c:numCache>
                <c:formatCode>[$-409]mmm\-yy;@</c:formatCode>
                <c:ptCount val="268"/>
                <c:pt idx="0">
                  <c:v>46052</c:v>
                </c:pt>
                <c:pt idx="1">
                  <c:v>46051</c:v>
                </c:pt>
                <c:pt idx="2">
                  <c:v>46050</c:v>
                </c:pt>
                <c:pt idx="3">
                  <c:v>46049</c:v>
                </c:pt>
                <c:pt idx="4">
                  <c:v>46048</c:v>
                </c:pt>
                <c:pt idx="5">
                  <c:v>46045</c:v>
                </c:pt>
                <c:pt idx="6">
                  <c:v>46044</c:v>
                </c:pt>
                <c:pt idx="7">
                  <c:v>46043</c:v>
                </c:pt>
                <c:pt idx="8">
                  <c:v>46042</c:v>
                </c:pt>
                <c:pt idx="9">
                  <c:v>46041</c:v>
                </c:pt>
                <c:pt idx="10">
                  <c:v>46038</c:v>
                </c:pt>
                <c:pt idx="11">
                  <c:v>46037</c:v>
                </c:pt>
                <c:pt idx="12">
                  <c:v>46036</c:v>
                </c:pt>
                <c:pt idx="13">
                  <c:v>46035</c:v>
                </c:pt>
                <c:pt idx="14">
                  <c:v>46034</c:v>
                </c:pt>
                <c:pt idx="15">
                  <c:v>46031</c:v>
                </c:pt>
                <c:pt idx="16">
                  <c:v>46030</c:v>
                </c:pt>
                <c:pt idx="17">
                  <c:v>46029</c:v>
                </c:pt>
                <c:pt idx="18">
                  <c:v>46028</c:v>
                </c:pt>
                <c:pt idx="19">
                  <c:v>46027</c:v>
                </c:pt>
                <c:pt idx="20">
                  <c:v>46024</c:v>
                </c:pt>
                <c:pt idx="21">
                  <c:v>46022</c:v>
                </c:pt>
                <c:pt idx="22">
                  <c:v>46021</c:v>
                </c:pt>
                <c:pt idx="23">
                  <c:v>46020</c:v>
                </c:pt>
                <c:pt idx="24">
                  <c:v>46015</c:v>
                </c:pt>
                <c:pt idx="25">
                  <c:v>46014</c:v>
                </c:pt>
                <c:pt idx="26">
                  <c:v>46013</c:v>
                </c:pt>
                <c:pt idx="27">
                  <c:v>46010</c:v>
                </c:pt>
                <c:pt idx="28">
                  <c:v>46009</c:v>
                </c:pt>
                <c:pt idx="29">
                  <c:v>46008</c:v>
                </c:pt>
                <c:pt idx="30">
                  <c:v>46007</c:v>
                </c:pt>
                <c:pt idx="31">
                  <c:v>46006</c:v>
                </c:pt>
                <c:pt idx="32">
                  <c:v>46003</c:v>
                </c:pt>
                <c:pt idx="33">
                  <c:v>46002</c:v>
                </c:pt>
                <c:pt idx="34">
                  <c:v>46001</c:v>
                </c:pt>
                <c:pt idx="35">
                  <c:v>46000</c:v>
                </c:pt>
                <c:pt idx="36">
                  <c:v>45999</c:v>
                </c:pt>
                <c:pt idx="37">
                  <c:v>45996</c:v>
                </c:pt>
                <c:pt idx="38">
                  <c:v>45995</c:v>
                </c:pt>
                <c:pt idx="39">
                  <c:v>45994</c:v>
                </c:pt>
                <c:pt idx="40">
                  <c:v>45993</c:v>
                </c:pt>
                <c:pt idx="41">
                  <c:v>45992</c:v>
                </c:pt>
                <c:pt idx="42">
                  <c:v>45989</c:v>
                </c:pt>
                <c:pt idx="43">
                  <c:v>45988</c:v>
                </c:pt>
                <c:pt idx="44">
                  <c:v>45987</c:v>
                </c:pt>
                <c:pt idx="45">
                  <c:v>45986</c:v>
                </c:pt>
                <c:pt idx="46">
                  <c:v>45985</c:v>
                </c:pt>
                <c:pt idx="47">
                  <c:v>45982</c:v>
                </c:pt>
                <c:pt idx="48">
                  <c:v>45981</c:v>
                </c:pt>
                <c:pt idx="49">
                  <c:v>45980</c:v>
                </c:pt>
                <c:pt idx="50">
                  <c:v>45979</c:v>
                </c:pt>
                <c:pt idx="51">
                  <c:v>45978</c:v>
                </c:pt>
                <c:pt idx="52">
                  <c:v>45975</c:v>
                </c:pt>
                <c:pt idx="53">
                  <c:v>45974</c:v>
                </c:pt>
                <c:pt idx="54">
                  <c:v>45973</c:v>
                </c:pt>
                <c:pt idx="55">
                  <c:v>45972</c:v>
                </c:pt>
                <c:pt idx="56">
                  <c:v>45971</c:v>
                </c:pt>
                <c:pt idx="57">
                  <c:v>45968</c:v>
                </c:pt>
                <c:pt idx="58">
                  <c:v>45967</c:v>
                </c:pt>
                <c:pt idx="59">
                  <c:v>45966</c:v>
                </c:pt>
                <c:pt idx="60">
                  <c:v>45965</c:v>
                </c:pt>
                <c:pt idx="61">
                  <c:v>45964</c:v>
                </c:pt>
                <c:pt idx="62">
                  <c:v>45961</c:v>
                </c:pt>
                <c:pt idx="63">
                  <c:v>45960</c:v>
                </c:pt>
                <c:pt idx="64">
                  <c:v>45959</c:v>
                </c:pt>
                <c:pt idx="65">
                  <c:v>45958</c:v>
                </c:pt>
                <c:pt idx="66">
                  <c:v>45957</c:v>
                </c:pt>
                <c:pt idx="67">
                  <c:v>45954</c:v>
                </c:pt>
                <c:pt idx="68">
                  <c:v>45953</c:v>
                </c:pt>
                <c:pt idx="69">
                  <c:v>45952</c:v>
                </c:pt>
                <c:pt idx="70">
                  <c:v>45951</c:v>
                </c:pt>
                <c:pt idx="71">
                  <c:v>45950</c:v>
                </c:pt>
                <c:pt idx="72">
                  <c:v>45947</c:v>
                </c:pt>
                <c:pt idx="73">
                  <c:v>45946</c:v>
                </c:pt>
                <c:pt idx="74">
                  <c:v>45945</c:v>
                </c:pt>
                <c:pt idx="75">
                  <c:v>45944</c:v>
                </c:pt>
                <c:pt idx="76">
                  <c:v>45943</c:v>
                </c:pt>
                <c:pt idx="77">
                  <c:v>45940</c:v>
                </c:pt>
                <c:pt idx="78">
                  <c:v>45939</c:v>
                </c:pt>
                <c:pt idx="79">
                  <c:v>45938</c:v>
                </c:pt>
                <c:pt idx="80">
                  <c:v>45937</c:v>
                </c:pt>
                <c:pt idx="81">
                  <c:v>45936</c:v>
                </c:pt>
                <c:pt idx="82">
                  <c:v>45933</c:v>
                </c:pt>
                <c:pt idx="83">
                  <c:v>45932</c:v>
                </c:pt>
                <c:pt idx="84">
                  <c:v>45930</c:v>
                </c:pt>
                <c:pt idx="85">
                  <c:v>45929</c:v>
                </c:pt>
                <c:pt idx="86">
                  <c:v>45926</c:v>
                </c:pt>
                <c:pt idx="87">
                  <c:v>45925</c:v>
                </c:pt>
                <c:pt idx="88">
                  <c:v>45924</c:v>
                </c:pt>
                <c:pt idx="89">
                  <c:v>45923</c:v>
                </c:pt>
                <c:pt idx="90">
                  <c:v>45922</c:v>
                </c:pt>
                <c:pt idx="91">
                  <c:v>45919</c:v>
                </c:pt>
                <c:pt idx="92">
                  <c:v>45918</c:v>
                </c:pt>
                <c:pt idx="93">
                  <c:v>45917</c:v>
                </c:pt>
                <c:pt idx="94">
                  <c:v>45916</c:v>
                </c:pt>
                <c:pt idx="95">
                  <c:v>45915</c:v>
                </c:pt>
                <c:pt idx="96">
                  <c:v>45912</c:v>
                </c:pt>
                <c:pt idx="97">
                  <c:v>45911</c:v>
                </c:pt>
                <c:pt idx="98">
                  <c:v>45910</c:v>
                </c:pt>
                <c:pt idx="99">
                  <c:v>45909</c:v>
                </c:pt>
                <c:pt idx="100">
                  <c:v>45908</c:v>
                </c:pt>
                <c:pt idx="101">
                  <c:v>45904</c:v>
                </c:pt>
                <c:pt idx="102">
                  <c:v>45903</c:v>
                </c:pt>
                <c:pt idx="103">
                  <c:v>45902</c:v>
                </c:pt>
                <c:pt idx="104">
                  <c:v>45901</c:v>
                </c:pt>
                <c:pt idx="105">
                  <c:v>45898</c:v>
                </c:pt>
                <c:pt idx="106">
                  <c:v>45897</c:v>
                </c:pt>
                <c:pt idx="107">
                  <c:v>45896</c:v>
                </c:pt>
                <c:pt idx="108">
                  <c:v>45895</c:v>
                </c:pt>
                <c:pt idx="109">
                  <c:v>45894</c:v>
                </c:pt>
                <c:pt idx="110">
                  <c:v>45891</c:v>
                </c:pt>
                <c:pt idx="111">
                  <c:v>45890</c:v>
                </c:pt>
                <c:pt idx="112">
                  <c:v>45889</c:v>
                </c:pt>
                <c:pt idx="113">
                  <c:v>45888</c:v>
                </c:pt>
                <c:pt idx="114">
                  <c:v>45887</c:v>
                </c:pt>
                <c:pt idx="115">
                  <c:v>45884</c:v>
                </c:pt>
                <c:pt idx="116">
                  <c:v>45883</c:v>
                </c:pt>
                <c:pt idx="117">
                  <c:v>45882</c:v>
                </c:pt>
                <c:pt idx="118">
                  <c:v>45881</c:v>
                </c:pt>
                <c:pt idx="119">
                  <c:v>45880</c:v>
                </c:pt>
                <c:pt idx="120">
                  <c:v>45877</c:v>
                </c:pt>
                <c:pt idx="121">
                  <c:v>45876</c:v>
                </c:pt>
                <c:pt idx="122">
                  <c:v>45875</c:v>
                </c:pt>
                <c:pt idx="123">
                  <c:v>45874</c:v>
                </c:pt>
                <c:pt idx="124">
                  <c:v>45873</c:v>
                </c:pt>
                <c:pt idx="125">
                  <c:v>45870</c:v>
                </c:pt>
                <c:pt idx="126">
                  <c:v>45869</c:v>
                </c:pt>
                <c:pt idx="127">
                  <c:v>45868</c:v>
                </c:pt>
                <c:pt idx="128">
                  <c:v>45867</c:v>
                </c:pt>
                <c:pt idx="129">
                  <c:v>45866</c:v>
                </c:pt>
                <c:pt idx="130">
                  <c:v>45863</c:v>
                </c:pt>
                <c:pt idx="131">
                  <c:v>45862</c:v>
                </c:pt>
                <c:pt idx="132">
                  <c:v>45861</c:v>
                </c:pt>
                <c:pt idx="133">
                  <c:v>45860</c:v>
                </c:pt>
                <c:pt idx="134">
                  <c:v>45859</c:v>
                </c:pt>
                <c:pt idx="135">
                  <c:v>45856</c:v>
                </c:pt>
                <c:pt idx="136">
                  <c:v>45855</c:v>
                </c:pt>
                <c:pt idx="137">
                  <c:v>45854</c:v>
                </c:pt>
                <c:pt idx="138">
                  <c:v>45852</c:v>
                </c:pt>
                <c:pt idx="139">
                  <c:v>45849</c:v>
                </c:pt>
                <c:pt idx="140">
                  <c:v>45848</c:v>
                </c:pt>
                <c:pt idx="141">
                  <c:v>45847</c:v>
                </c:pt>
                <c:pt idx="142">
                  <c:v>45846</c:v>
                </c:pt>
                <c:pt idx="143">
                  <c:v>45845</c:v>
                </c:pt>
                <c:pt idx="144">
                  <c:v>45842</c:v>
                </c:pt>
                <c:pt idx="145">
                  <c:v>45841</c:v>
                </c:pt>
                <c:pt idx="146">
                  <c:v>45840</c:v>
                </c:pt>
                <c:pt idx="147">
                  <c:v>45839</c:v>
                </c:pt>
                <c:pt idx="148">
                  <c:v>45838</c:v>
                </c:pt>
                <c:pt idx="149">
                  <c:v>45835</c:v>
                </c:pt>
                <c:pt idx="150">
                  <c:v>45834</c:v>
                </c:pt>
                <c:pt idx="151">
                  <c:v>45833</c:v>
                </c:pt>
                <c:pt idx="152">
                  <c:v>45832</c:v>
                </c:pt>
                <c:pt idx="153">
                  <c:v>45831</c:v>
                </c:pt>
                <c:pt idx="154">
                  <c:v>45828</c:v>
                </c:pt>
                <c:pt idx="155">
                  <c:v>45827</c:v>
                </c:pt>
                <c:pt idx="156">
                  <c:v>45826</c:v>
                </c:pt>
                <c:pt idx="157">
                  <c:v>45825</c:v>
                </c:pt>
                <c:pt idx="158">
                  <c:v>45824</c:v>
                </c:pt>
                <c:pt idx="159">
                  <c:v>45821</c:v>
                </c:pt>
                <c:pt idx="160">
                  <c:v>45819</c:v>
                </c:pt>
                <c:pt idx="161">
                  <c:v>45818</c:v>
                </c:pt>
                <c:pt idx="162">
                  <c:v>45813</c:v>
                </c:pt>
                <c:pt idx="163">
                  <c:v>45812</c:v>
                </c:pt>
                <c:pt idx="164">
                  <c:v>45811</c:v>
                </c:pt>
                <c:pt idx="165">
                  <c:v>45810</c:v>
                </c:pt>
                <c:pt idx="166">
                  <c:v>45807</c:v>
                </c:pt>
                <c:pt idx="167">
                  <c:v>45806</c:v>
                </c:pt>
                <c:pt idx="168">
                  <c:v>45805</c:v>
                </c:pt>
                <c:pt idx="169">
                  <c:v>45804</c:v>
                </c:pt>
                <c:pt idx="170">
                  <c:v>45803</c:v>
                </c:pt>
                <c:pt idx="171">
                  <c:v>45800</c:v>
                </c:pt>
                <c:pt idx="172">
                  <c:v>45799</c:v>
                </c:pt>
                <c:pt idx="173">
                  <c:v>45798</c:v>
                </c:pt>
                <c:pt idx="174">
                  <c:v>45797</c:v>
                </c:pt>
                <c:pt idx="175">
                  <c:v>45796</c:v>
                </c:pt>
                <c:pt idx="176">
                  <c:v>45793</c:v>
                </c:pt>
                <c:pt idx="177">
                  <c:v>45792</c:v>
                </c:pt>
                <c:pt idx="178">
                  <c:v>45791</c:v>
                </c:pt>
                <c:pt idx="179">
                  <c:v>45790</c:v>
                </c:pt>
                <c:pt idx="180">
                  <c:v>45789</c:v>
                </c:pt>
                <c:pt idx="181">
                  <c:v>45786</c:v>
                </c:pt>
                <c:pt idx="182">
                  <c:v>45785</c:v>
                </c:pt>
                <c:pt idx="183">
                  <c:v>45784</c:v>
                </c:pt>
                <c:pt idx="184">
                  <c:v>45783</c:v>
                </c:pt>
                <c:pt idx="185">
                  <c:v>45782</c:v>
                </c:pt>
                <c:pt idx="186">
                  <c:v>45779</c:v>
                </c:pt>
                <c:pt idx="187">
                  <c:v>45777</c:v>
                </c:pt>
                <c:pt idx="188">
                  <c:v>45776</c:v>
                </c:pt>
                <c:pt idx="189">
                  <c:v>45775</c:v>
                </c:pt>
                <c:pt idx="190">
                  <c:v>45772</c:v>
                </c:pt>
                <c:pt idx="191">
                  <c:v>45771</c:v>
                </c:pt>
                <c:pt idx="192">
                  <c:v>45770</c:v>
                </c:pt>
                <c:pt idx="193">
                  <c:v>45769</c:v>
                </c:pt>
                <c:pt idx="194">
                  <c:v>45764</c:v>
                </c:pt>
                <c:pt idx="195">
                  <c:v>45763</c:v>
                </c:pt>
                <c:pt idx="196">
                  <c:v>45762</c:v>
                </c:pt>
                <c:pt idx="197">
                  <c:v>45761</c:v>
                </c:pt>
                <c:pt idx="198">
                  <c:v>45758</c:v>
                </c:pt>
                <c:pt idx="199">
                  <c:v>45757</c:v>
                </c:pt>
                <c:pt idx="200">
                  <c:v>45756</c:v>
                </c:pt>
                <c:pt idx="201">
                  <c:v>45755</c:v>
                </c:pt>
                <c:pt idx="202">
                  <c:v>45754</c:v>
                </c:pt>
                <c:pt idx="203">
                  <c:v>45751</c:v>
                </c:pt>
                <c:pt idx="204">
                  <c:v>45750</c:v>
                </c:pt>
                <c:pt idx="205">
                  <c:v>45749</c:v>
                </c:pt>
                <c:pt idx="206">
                  <c:v>45744</c:v>
                </c:pt>
                <c:pt idx="207">
                  <c:v>45743</c:v>
                </c:pt>
                <c:pt idx="208">
                  <c:v>45742</c:v>
                </c:pt>
                <c:pt idx="209">
                  <c:v>45741</c:v>
                </c:pt>
                <c:pt idx="210">
                  <c:v>45740</c:v>
                </c:pt>
                <c:pt idx="211">
                  <c:v>45737</c:v>
                </c:pt>
                <c:pt idx="212">
                  <c:v>45736</c:v>
                </c:pt>
                <c:pt idx="213">
                  <c:v>45735</c:v>
                </c:pt>
                <c:pt idx="214">
                  <c:v>45734</c:v>
                </c:pt>
                <c:pt idx="215">
                  <c:v>45733</c:v>
                </c:pt>
                <c:pt idx="216">
                  <c:v>45730</c:v>
                </c:pt>
                <c:pt idx="217">
                  <c:v>45729</c:v>
                </c:pt>
                <c:pt idx="218">
                  <c:v>45728</c:v>
                </c:pt>
                <c:pt idx="219">
                  <c:v>45727</c:v>
                </c:pt>
                <c:pt idx="220">
                  <c:v>45726</c:v>
                </c:pt>
                <c:pt idx="221">
                  <c:v>45723</c:v>
                </c:pt>
                <c:pt idx="222">
                  <c:v>45722</c:v>
                </c:pt>
                <c:pt idx="223">
                  <c:v>45721</c:v>
                </c:pt>
                <c:pt idx="224">
                  <c:v>45720</c:v>
                </c:pt>
                <c:pt idx="225">
                  <c:v>45719</c:v>
                </c:pt>
                <c:pt idx="226">
                  <c:v>45716</c:v>
                </c:pt>
                <c:pt idx="227">
                  <c:v>45715</c:v>
                </c:pt>
                <c:pt idx="228">
                  <c:v>45714</c:v>
                </c:pt>
                <c:pt idx="229">
                  <c:v>45713</c:v>
                </c:pt>
                <c:pt idx="230">
                  <c:v>45712</c:v>
                </c:pt>
                <c:pt idx="231">
                  <c:v>45709</c:v>
                </c:pt>
                <c:pt idx="232">
                  <c:v>45708</c:v>
                </c:pt>
                <c:pt idx="233">
                  <c:v>45707</c:v>
                </c:pt>
                <c:pt idx="234">
                  <c:v>45706</c:v>
                </c:pt>
                <c:pt idx="235">
                  <c:v>45705</c:v>
                </c:pt>
                <c:pt idx="236">
                  <c:v>45702</c:v>
                </c:pt>
                <c:pt idx="237">
                  <c:v>45701</c:v>
                </c:pt>
                <c:pt idx="238">
                  <c:v>45700</c:v>
                </c:pt>
                <c:pt idx="239">
                  <c:v>45699</c:v>
                </c:pt>
                <c:pt idx="240">
                  <c:v>45698</c:v>
                </c:pt>
                <c:pt idx="241">
                  <c:v>45695</c:v>
                </c:pt>
                <c:pt idx="242">
                  <c:v>45694</c:v>
                </c:pt>
                <c:pt idx="243">
                  <c:v>45693</c:v>
                </c:pt>
                <c:pt idx="244">
                  <c:v>45692</c:v>
                </c:pt>
                <c:pt idx="245">
                  <c:v>45691</c:v>
                </c:pt>
                <c:pt idx="246">
                  <c:v>45688</c:v>
                </c:pt>
                <c:pt idx="247">
                  <c:v>45687</c:v>
                </c:pt>
                <c:pt idx="248">
                  <c:v>45686</c:v>
                </c:pt>
                <c:pt idx="249">
                  <c:v>45685</c:v>
                </c:pt>
                <c:pt idx="250">
                  <c:v>45684</c:v>
                </c:pt>
                <c:pt idx="251">
                  <c:v>45681</c:v>
                </c:pt>
                <c:pt idx="252">
                  <c:v>45680</c:v>
                </c:pt>
                <c:pt idx="253">
                  <c:v>45679</c:v>
                </c:pt>
                <c:pt idx="254">
                  <c:v>45678</c:v>
                </c:pt>
                <c:pt idx="255">
                  <c:v>45677</c:v>
                </c:pt>
                <c:pt idx="256">
                  <c:v>45674</c:v>
                </c:pt>
                <c:pt idx="257">
                  <c:v>45673</c:v>
                </c:pt>
                <c:pt idx="258">
                  <c:v>45672</c:v>
                </c:pt>
                <c:pt idx="259">
                  <c:v>45671</c:v>
                </c:pt>
                <c:pt idx="260">
                  <c:v>45670</c:v>
                </c:pt>
                <c:pt idx="261">
                  <c:v>45667</c:v>
                </c:pt>
                <c:pt idx="262">
                  <c:v>45666</c:v>
                </c:pt>
                <c:pt idx="263">
                  <c:v>45665</c:v>
                </c:pt>
                <c:pt idx="264">
                  <c:v>45664</c:v>
                </c:pt>
                <c:pt idx="265">
                  <c:v>45663</c:v>
                </c:pt>
                <c:pt idx="266">
                  <c:v>45660</c:v>
                </c:pt>
                <c:pt idx="267">
                  <c:v>45659</c:v>
                </c:pt>
              </c:numCache>
            </c:numRef>
          </c:cat>
          <c:val>
            <c:numRef>
              <c:f>'FIDSON Historical Data'!$B$2:$B$269</c:f>
              <c:numCache>
                <c:formatCode>General</c:formatCode>
                <c:ptCount val="268"/>
                <c:pt idx="0">
                  <c:v>68.75</c:v>
                </c:pt>
                <c:pt idx="1">
                  <c:v>68</c:v>
                </c:pt>
                <c:pt idx="2">
                  <c:v>71.5</c:v>
                </c:pt>
                <c:pt idx="3">
                  <c:v>71.5</c:v>
                </c:pt>
                <c:pt idx="4">
                  <c:v>71.5</c:v>
                </c:pt>
                <c:pt idx="5">
                  <c:v>71.5</c:v>
                </c:pt>
                <c:pt idx="6">
                  <c:v>71.5</c:v>
                </c:pt>
                <c:pt idx="7">
                  <c:v>74</c:v>
                </c:pt>
                <c:pt idx="8">
                  <c:v>69.900000000000006</c:v>
                </c:pt>
                <c:pt idx="9">
                  <c:v>69.900000000000006</c:v>
                </c:pt>
                <c:pt idx="10">
                  <c:v>70</c:v>
                </c:pt>
                <c:pt idx="11">
                  <c:v>73.099999999999994</c:v>
                </c:pt>
                <c:pt idx="12">
                  <c:v>73.099999999999994</c:v>
                </c:pt>
                <c:pt idx="13">
                  <c:v>73.099999999999994</c:v>
                </c:pt>
                <c:pt idx="14">
                  <c:v>73.099999999999994</c:v>
                </c:pt>
                <c:pt idx="15">
                  <c:v>73.099999999999994</c:v>
                </c:pt>
                <c:pt idx="16">
                  <c:v>69</c:v>
                </c:pt>
                <c:pt idx="17">
                  <c:v>65.45</c:v>
                </c:pt>
                <c:pt idx="18">
                  <c:v>65.45</c:v>
                </c:pt>
                <c:pt idx="19">
                  <c:v>60.5</c:v>
                </c:pt>
                <c:pt idx="20">
                  <c:v>55</c:v>
                </c:pt>
                <c:pt idx="21">
                  <c:v>50.1</c:v>
                </c:pt>
                <c:pt idx="22">
                  <c:v>48</c:v>
                </c:pt>
                <c:pt idx="23">
                  <c:v>44.5</c:v>
                </c:pt>
                <c:pt idx="24">
                  <c:v>43.9</c:v>
                </c:pt>
                <c:pt idx="25">
                  <c:v>43.9</c:v>
                </c:pt>
                <c:pt idx="26">
                  <c:v>43</c:v>
                </c:pt>
                <c:pt idx="27">
                  <c:v>43</c:v>
                </c:pt>
                <c:pt idx="28">
                  <c:v>43</c:v>
                </c:pt>
                <c:pt idx="29">
                  <c:v>43</c:v>
                </c:pt>
                <c:pt idx="30">
                  <c:v>43</c:v>
                </c:pt>
                <c:pt idx="31">
                  <c:v>40</c:v>
                </c:pt>
                <c:pt idx="32">
                  <c:v>40</c:v>
                </c:pt>
                <c:pt idx="33">
                  <c:v>40</c:v>
                </c:pt>
                <c:pt idx="34">
                  <c:v>40</c:v>
                </c:pt>
                <c:pt idx="35">
                  <c:v>40</c:v>
                </c:pt>
                <c:pt idx="36">
                  <c:v>40</c:v>
                </c:pt>
                <c:pt idx="37">
                  <c:v>40</c:v>
                </c:pt>
                <c:pt idx="38">
                  <c:v>40</c:v>
                </c:pt>
                <c:pt idx="39">
                  <c:v>40</c:v>
                </c:pt>
                <c:pt idx="40">
                  <c:v>40</c:v>
                </c:pt>
                <c:pt idx="41">
                  <c:v>40</c:v>
                </c:pt>
                <c:pt idx="42">
                  <c:v>40</c:v>
                </c:pt>
                <c:pt idx="43">
                  <c:v>40</c:v>
                </c:pt>
                <c:pt idx="44">
                  <c:v>40</c:v>
                </c:pt>
                <c:pt idx="45">
                  <c:v>40</c:v>
                </c:pt>
                <c:pt idx="46">
                  <c:v>40</c:v>
                </c:pt>
                <c:pt idx="47">
                  <c:v>40</c:v>
                </c:pt>
                <c:pt idx="48">
                  <c:v>40</c:v>
                </c:pt>
                <c:pt idx="49">
                  <c:v>40</c:v>
                </c:pt>
                <c:pt idx="50">
                  <c:v>40</c:v>
                </c:pt>
                <c:pt idx="51">
                  <c:v>40</c:v>
                </c:pt>
                <c:pt idx="52">
                  <c:v>40</c:v>
                </c:pt>
                <c:pt idx="53">
                  <c:v>40</c:v>
                </c:pt>
                <c:pt idx="54">
                  <c:v>40</c:v>
                </c:pt>
                <c:pt idx="55">
                  <c:v>40</c:v>
                </c:pt>
                <c:pt idx="56">
                  <c:v>40</c:v>
                </c:pt>
                <c:pt idx="57">
                  <c:v>40</c:v>
                </c:pt>
                <c:pt idx="58">
                  <c:v>42</c:v>
                </c:pt>
                <c:pt idx="59">
                  <c:v>42</c:v>
                </c:pt>
                <c:pt idx="60">
                  <c:v>42</c:v>
                </c:pt>
                <c:pt idx="61">
                  <c:v>42</c:v>
                </c:pt>
                <c:pt idx="62">
                  <c:v>42</c:v>
                </c:pt>
                <c:pt idx="63">
                  <c:v>42</c:v>
                </c:pt>
                <c:pt idx="64">
                  <c:v>42</c:v>
                </c:pt>
                <c:pt idx="65">
                  <c:v>42</c:v>
                </c:pt>
                <c:pt idx="66">
                  <c:v>42</c:v>
                </c:pt>
                <c:pt idx="67">
                  <c:v>42.3</c:v>
                </c:pt>
                <c:pt idx="68">
                  <c:v>42.3</c:v>
                </c:pt>
                <c:pt idx="69">
                  <c:v>42.3</c:v>
                </c:pt>
                <c:pt idx="70">
                  <c:v>42.15</c:v>
                </c:pt>
                <c:pt idx="71">
                  <c:v>42.35</c:v>
                </c:pt>
                <c:pt idx="72">
                  <c:v>42.35</c:v>
                </c:pt>
                <c:pt idx="73">
                  <c:v>42.35</c:v>
                </c:pt>
                <c:pt idx="74">
                  <c:v>41.9</c:v>
                </c:pt>
                <c:pt idx="75">
                  <c:v>40.6</c:v>
                </c:pt>
                <c:pt idx="76">
                  <c:v>43.5</c:v>
                </c:pt>
                <c:pt idx="77">
                  <c:v>43.5</c:v>
                </c:pt>
                <c:pt idx="78">
                  <c:v>43.5</c:v>
                </c:pt>
                <c:pt idx="79">
                  <c:v>43.5</c:v>
                </c:pt>
                <c:pt idx="80">
                  <c:v>43.5</c:v>
                </c:pt>
                <c:pt idx="81">
                  <c:v>43.5</c:v>
                </c:pt>
                <c:pt idx="82">
                  <c:v>42.9</c:v>
                </c:pt>
                <c:pt idx="83">
                  <c:v>42.9</c:v>
                </c:pt>
                <c:pt idx="84">
                  <c:v>42.9</c:v>
                </c:pt>
                <c:pt idx="85">
                  <c:v>42.9</c:v>
                </c:pt>
                <c:pt idx="86">
                  <c:v>41.4</c:v>
                </c:pt>
                <c:pt idx="87">
                  <c:v>41.4</c:v>
                </c:pt>
                <c:pt idx="88">
                  <c:v>43</c:v>
                </c:pt>
                <c:pt idx="89">
                  <c:v>43</c:v>
                </c:pt>
                <c:pt idx="90">
                  <c:v>43</c:v>
                </c:pt>
                <c:pt idx="91">
                  <c:v>43</c:v>
                </c:pt>
                <c:pt idx="92">
                  <c:v>43</c:v>
                </c:pt>
                <c:pt idx="93">
                  <c:v>43</c:v>
                </c:pt>
                <c:pt idx="94">
                  <c:v>43</c:v>
                </c:pt>
                <c:pt idx="95">
                  <c:v>43</c:v>
                </c:pt>
                <c:pt idx="96">
                  <c:v>43</c:v>
                </c:pt>
                <c:pt idx="97">
                  <c:v>43</c:v>
                </c:pt>
                <c:pt idx="98">
                  <c:v>43</c:v>
                </c:pt>
                <c:pt idx="99">
                  <c:v>43</c:v>
                </c:pt>
                <c:pt idx="100">
                  <c:v>43</c:v>
                </c:pt>
                <c:pt idx="101">
                  <c:v>43</c:v>
                </c:pt>
                <c:pt idx="102">
                  <c:v>43</c:v>
                </c:pt>
                <c:pt idx="103">
                  <c:v>43</c:v>
                </c:pt>
                <c:pt idx="104">
                  <c:v>43</c:v>
                </c:pt>
                <c:pt idx="105">
                  <c:v>43</c:v>
                </c:pt>
                <c:pt idx="106">
                  <c:v>43</c:v>
                </c:pt>
                <c:pt idx="107">
                  <c:v>43</c:v>
                </c:pt>
                <c:pt idx="108">
                  <c:v>43</c:v>
                </c:pt>
                <c:pt idx="109">
                  <c:v>43</c:v>
                </c:pt>
                <c:pt idx="110">
                  <c:v>43</c:v>
                </c:pt>
                <c:pt idx="111">
                  <c:v>41.8</c:v>
                </c:pt>
                <c:pt idx="112">
                  <c:v>41.8</c:v>
                </c:pt>
                <c:pt idx="113">
                  <c:v>41.8</c:v>
                </c:pt>
                <c:pt idx="114">
                  <c:v>43.9</c:v>
                </c:pt>
                <c:pt idx="115">
                  <c:v>43.9</c:v>
                </c:pt>
                <c:pt idx="116">
                  <c:v>41.45</c:v>
                </c:pt>
                <c:pt idx="117">
                  <c:v>41.45</c:v>
                </c:pt>
                <c:pt idx="118">
                  <c:v>41.45</c:v>
                </c:pt>
                <c:pt idx="119">
                  <c:v>41.45</c:v>
                </c:pt>
                <c:pt idx="120">
                  <c:v>41.45</c:v>
                </c:pt>
                <c:pt idx="121">
                  <c:v>41.45</c:v>
                </c:pt>
                <c:pt idx="122">
                  <c:v>43.9</c:v>
                </c:pt>
                <c:pt idx="123">
                  <c:v>43.9</c:v>
                </c:pt>
                <c:pt idx="124">
                  <c:v>43.9</c:v>
                </c:pt>
                <c:pt idx="125">
                  <c:v>43.9</c:v>
                </c:pt>
                <c:pt idx="126">
                  <c:v>43.9</c:v>
                </c:pt>
                <c:pt idx="127">
                  <c:v>43.9</c:v>
                </c:pt>
                <c:pt idx="128">
                  <c:v>43.9</c:v>
                </c:pt>
                <c:pt idx="129">
                  <c:v>43.9</c:v>
                </c:pt>
                <c:pt idx="130">
                  <c:v>43.9</c:v>
                </c:pt>
                <c:pt idx="131">
                  <c:v>43.9</c:v>
                </c:pt>
                <c:pt idx="132">
                  <c:v>43.9</c:v>
                </c:pt>
                <c:pt idx="133">
                  <c:v>46.1</c:v>
                </c:pt>
                <c:pt idx="134">
                  <c:v>46.1</c:v>
                </c:pt>
                <c:pt idx="135">
                  <c:v>46.1</c:v>
                </c:pt>
                <c:pt idx="136">
                  <c:v>46.1</c:v>
                </c:pt>
                <c:pt idx="137">
                  <c:v>46.1</c:v>
                </c:pt>
                <c:pt idx="138">
                  <c:v>46.1</c:v>
                </c:pt>
                <c:pt idx="139">
                  <c:v>47</c:v>
                </c:pt>
                <c:pt idx="140">
                  <c:v>46.5</c:v>
                </c:pt>
                <c:pt idx="141">
                  <c:v>45</c:v>
                </c:pt>
                <c:pt idx="142">
                  <c:v>44.05</c:v>
                </c:pt>
                <c:pt idx="143">
                  <c:v>43.8</c:v>
                </c:pt>
                <c:pt idx="144">
                  <c:v>43.8</c:v>
                </c:pt>
                <c:pt idx="145">
                  <c:v>43.8</c:v>
                </c:pt>
                <c:pt idx="146">
                  <c:v>43.8</c:v>
                </c:pt>
                <c:pt idx="147">
                  <c:v>44</c:v>
                </c:pt>
                <c:pt idx="148">
                  <c:v>44</c:v>
                </c:pt>
                <c:pt idx="149">
                  <c:v>44</c:v>
                </c:pt>
                <c:pt idx="150">
                  <c:v>44</c:v>
                </c:pt>
                <c:pt idx="151">
                  <c:v>44</c:v>
                </c:pt>
                <c:pt idx="152">
                  <c:v>43.1</c:v>
                </c:pt>
                <c:pt idx="153">
                  <c:v>40.950000000000003</c:v>
                </c:pt>
                <c:pt idx="154">
                  <c:v>41</c:v>
                </c:pt>
                <c:pt idx="155">
                  <c:v>41</c:v>
                </c:pt>
                <c:pt idx="156">
                  <c:v>43</c:v>
                </c:pt>
                <c:pt idx="157">
                  <c:v>44.6</c:v>
                </c:pt>
                <c:pt idx="158">
                  <c:v>42.1</c:v>
                </c:pt>
                <c:pt idx="159">
                  <c:v>38.4</c:v>
                </c:pt>
                <c:pt idx="160">
                  <c:v>34.950000000000003</c:v>
                </c:pt>
                <c:pt idx="161">
                  <c:v>31.8</c:v>
                </c:pt>
                <c:pt idx="162">
                  <c:v>31.8</c:v>
                </c:pt>
                <c:pt idx="163">
                  <c:v>30</c:v>
                </c:pt>
                <c:pt idx="164">
                  <c:v>30</c:v>
                </c:pt>
                <c:pt idx="165">
                  <c:v>28</c:v>
                </c:pt>
                <c:pt idx="166">
                  <c:v>27.85</c:v>
                </c:pt>
                <c:pt idx="167">
                  <c:v>27.85</c:v>
                </c:pt>
                <c:pt idx="168">
                  <c:v>27.85</c:v>
                </c:pt>
                <c:pt idx="169">
                  <c:v>27.85</c:v>
                </c:pt>
                <c:pt idx="170">
                  <c:v>27.85</c:v>
                </c:pt>
                <c:pt idx="171">
                  <c:v>27.85</c:v>
                </c:pt>
                <c:pt idx="172">
                  <c:v>27.85</c:v>
                </c:pt>
                <c:pt idx="173">
                  <c:v>27.85</c:v>
                </c:pt>
                <c:pt idx="174">
                  <c:v>27.85</c:v>
                </c:pt>
                <c:pt idx="175">
                  <c:v>27.85</c:v>
                </c:pt>
                <c:pt idx="176">
                  <c:v>27.85</c:v>
                </c:pt>
                <c:pt idx="177">
                  <c:v>27.1</c:v>
                </c:pt>
                <c:pt idx="178">
                  <c:v>27.1</c:v>
                </c:pt>
                <c:pt idx="179">
                  <c:v>27.5</c:v>
                </c:pt>
                <c:pt idx="180">
                  <c:v>25.55</c:v>
                </c:pt>
                <c:pt idx="181">
                  <c:v>25.2</c:v>
                </c:pt>
                <c:pt idx="182">
                  <c:v>23</c:v>
                </c:pt>
                <c:pt idx="183">
                  <c:v>23</c:v>
                </c:pt>
                <c:pt idx="184">
                  <c:v>22.85</c:v>
                </c:pt>
                <c:pt idx="185">
                  <c:v>22.85</c:v>
                </c:pt>
                <c:pt idx="186">
                  <c:v>22.85</c:v>
                </c:pt>
                <c:pt idx="187">
                  <c:v>22</c:v>
                </c:pt>
                <c:pt idx="188">
                  <c:v>21</c:v>
                </c:pt>
                <c:pt idx="189">
                  <c:v>20.45</c:v>
                </c:pt>
                <c:pt idx="190">
                  <c:v>18.600000000000001</c:v>
                </c:pt>
                <c:pt idx="191">
                  <c:v>18.600000000000001</c:v>
                </c:pt>
                <c:pt idx="192">
                  <c:v>18.600000000000001</c:v>
                </c:pt>
                <c:pt idx="193">
                  <c:v>18.600000000000001</c:v>
                </c:pt>
                <c:pt idx="194">
                  <c:v>18.600000000000001</c:v>
                </c:pt>
                <c:pt idx="195">
                  <c:v>18.600000000000001</c:v>
                </c:pt>
                <c:pt idx="196">
                  <c:v>18</c:v>
                </c:pt>
                <c:pt idx="197">
                  <c:v>18.7</c:v>
                </c:pt>
                <c:pt idx="198">
                  <c:v>18.7</c:v>
                </c:pt>
                <c:pt idx="199">
                  <c:v>18.399999999999999</c:v>
                </c:pt>
                <c:pt idx="200">
                  <c:v>18.399999999999999</c:v>
                </c:pt>
                <c:pt idx="201">
                  <c:v>18.100000000000001</c:v>
                </c:pt>
                <c:pt idx="202">
                  <c:v>19.45</c:v>
                </c:pt>
                <c:pt idx="203">
                  <c:v>19.45</c:v>
                </c:pt>
                <c:pt idx="204">
                  <c:v>19.45</c:v>
                </c:pt>
                <c:pt idx="205">
                  <c:v>19</c:v>
                </c:pt>
                <c:pt idx="206">
                  <c:v>18.05</c:v>
                </c:pt>
                <c:pt idx="207">
                  <c:v>18.05</c:v>
                </c:pt>
                <c:pt idx="208">
                  <c:v>18.899999999999999</c:v>
                </c:pt>
                <c:pt idx="209">
                  <c:v>18.899999999999999</c:v>
                </c:pt>
                <c:pt idx="210">
                  <c:v>18.899999999999999</c:v>
                </c:pt>
                <c:pt idx="211">
                  <c:v>18.899999999999999</c:v>
                </c:pt>
                <c:pt idx="212">
                  <c:v>18.899999999999999</c:v>
                </c:pt>
                <c:pt idx="213">
                  <c:v>18.899999999999999</c:v>
                </c:pt>
                <c:pt idx="214">
                  <c:v>18.899999999999999</c:v>
                </c:pt>
                <c:pt idx="215">
                  <c:v>18.899999999999999</c:v>
                </c:pt>
                <c:pt idx="216">
                  <c:v>18.75</c:v>
                </c:pt>
                <c:pt idx="217">
                  <c:v>18.75</c:v>
                </c:pt>
                <c:pt idx="218">
                  <c:v>18.95</c:v>
                </c:pt>
                <c:pt idx="219">
                  <c:v>18.95</c:v>
                </c:pt>
                <c:pt idx="220">
                  <c:v>18.95</c:v>
                </c:pt>
                <c:pt idx="221">
                  <c:v>18.95</c:v>
                </c:pt>
                <c:pt idx="222">
                  <c:v>18.95</c:v>
                </c:pt>
                <c:pt idx="223">
                  <c:v>18.95</c:v>
                </c:pt>
                <c:pt idx="224">
                  <c:v>18.95</c:v>
                </c:pt>
                <c:pt idx="225">
                  <c:v>18.95</c:v>
                </c:pt>
                <c:pt idx="226">
                  <c:v>18.850000000000001</c:v>
                </c:pt>
                <c:pt idx="227">
                  <c:v>17.899999999999999</c:v>
                </c:pt>
                <c:pt idx="228">
                  <c:v>19.8</c:v>
                </c:pt>
                <c:pt idx="229">
                  <c:v>19.8</c:v>
                </c:pt>
                <c:pt idx="230">
                  <c:v>19.8</c:v>
                </c:pt>
                <c:pt idx="231">
                  <c:v>19.8</c:v>
                </c:pt>
                <c:pt idx="232">
                  <c:v>19.8</c:v>
                </c:pt>
                <c:pt idx="233">
                  <c:v>19.149999999999999</c:v>
                </c:pt>
                <c:pt idx="234">
                  <c:v>19</c:v>
                </c:pt>
                <c:pt idx="235">
                  <c:v>19</c:v>
                </c:pt>
                <c:pt idx="236">
                  <c:v>20</c:v>
                </c:pt>
                <c:pt idx="237">
                  <c:v>20</c:v>
                </c:pt>
                <c:pt idx="238">
                  <c:v>20</c:v>
                </c:pt>
                <c:pt idx="239">
                  <c:v>19.95</c:v>
                </c:pt>
                <c:pt idx="240">
                  <c:v>20.2</c:v>
                </c:pt>
                <c:pt idx="241">
                  <c:v>20.9</c:v>
                </c:pt>
                <c:pt idx="242">
                  <c:v>19.100000000000001</c:v>
                </c:pt>
                <c:pt idx="243">
                  <c:v>17.399999999999999</c:v>
                </c:pt>
                <c:pt idx="244">
                  <c:v>17.100000000000001</c:v>
                </c:pt>
                <c:pt idx="245">
                  <c:v>17</c:v>
                </c:pt>
                <c:pt idx="246">
                  <c:v>16.8</c:v>
                </c:pt>
                <c:pt idx="247">
                  <c:v>17.2</c:v>
                </c:pt>
                <c:pt idx="248">
                  <c:v>17.2</c:v>
                </c:pt>
                <c:pt idx="249">
                  <c:v>17.2</c:v>
                </c:pt>
                <c:pt idx="250">
                  <c:v>17.2</c:v>
                </c:pt>
                <c:pt idx="251">
                  <c:v>16.399999999999999</c:v>
                </c:pt>
                <c:pt idx="252">
                  <c:v>16.399999999999999</c:v>
                </c:pt>
                <c:pt idx="253">
                  <c:v>17.25</c:v>
                </c:pt>
                <c:pt idx="254">
                  <c:v>17.25</c:v>
                </c:pt>
                <c:pt idx="255">
                  <c:v>17.25</c:v>
                </c:pt>
                <c:pt idx="256">
                  <c:v>17.25</c:v>
                </c:pt>
                <c:pt idx="257">
                  <c:v>17.25</c:v>
                </c:pt>
                <c:pt idx="258">
                  <c:v>17.25</c:v>
                </c:pt>
                <c:pt idx="259">
                  <c:v>17.25</c:v>
                </c:pt>
                <c:pt idx="260">
                  <c:v>17</c:v>
                </c:pt>
                <c:pt idx="261">
                  <c:v>17</c:v>
                </c:pt>
                <c:pt idx="262">
                  <c:v>17</c:v>
                </c:pt>
                <c:pt idx="263">
                  <c:v>17</c:v>
                </c:pt>
                <c:pt idx="264">
                  <c:v>17</c:v>
                </c:pt>
                <c:pt idx="265">
                  <c:v>16.399999999999999</c:v>
                </c:pt>
                <c:pt idx="266">
                  <c:v>15.95</c:v>
                </c:pt>
                <c:pt idx="267">
                  <c:v>15.75</c:v>
                </c:pt>
              </c:numCache>
            </c:numRef>
          </c:val>
          <c:smooth val="0"/>
          <c:extLst>
            <c:ext xmlns:c16="http://schemas.microsoft.com/office/drawing/2014/chart" uri="{C3380CC4-5D6E-409C-BE32-E72D297353CC}">
              <c16:uniqueId val="{00000000-CDB9-4729-8E19-DC4AC18B2D07}"/>
            </c:ext>
          </c:extLst>
        </c:ser>
        <c:dLbls>
          <c:showLegendKey val="0"/>
          <c:showVal val="0"/>
          <c:showCatName val="0"/>
          <c:showSerName val="0"/>
          <c:showPercent val="0"/>
          <c:showBubbleSize val="0"/>
        </c:dLbls>
        <c:smooth val="0"/>
        <c:axId val="1696620143"/>
        <c:axId val="1696621583"/>
      </c:lineChart>
      <c:dateAx>
        <c:axId val="1696620143"/>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6621583"/>
        <c:crosses val="autoZero"/>
        <c:auto val="1"/>
        <c:lblOffset val="100"/>
        <c:baseTimeUnit val="days"/>
      </c:dateAx>
      <c:valAx>
        <c:axId val="16966215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662014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087346160"/>
        <c:axId val="1087347120"/>
      </c:lineChart>
      <c:catAx>
        <c:axId val="108734616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87347120"/>
        <c:crosses val="autoZero"/>
        <c:auto val="1"/>
        <c:lblAlgn val="ctr"/>
        <c:lblOffset val="100"/>
        <c:noMultiLvlLbl val="1"/>
      </c:catAx>
      <c:valAx>
        <c:axId val="108734712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873461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'CADBURY Historical Data (3)'!$B$1</c:f>
              <c:strCache>
                <c:ptCount val="1"/>
                <c:pt idx="0">
                  <c:v>Price</c:v>
                </c:pt>
              </c:strCache>
            </c:strRef>
          </c:tx>
          <c:spPr>
            <a:ln w="28575" cap="rnd">
              <a:solidFill>
                <a:srgbClr val="1E055D"/>
              </a:solidFill>
              <a:round/>
            </a:ln>
            <a:effectLst/>
          </c:spPr>
          <c:marker>
            <c:symbol val="none"/>
          </c:marker>
          <c:cat>
            <c:numRef>
              <c:f>'CADBURY Historical Data (3)'!$A$2:$A$284</c:f>
              <c:numCache>
                <mc:AlternateContent xmlns:mc="http://schemas.openxmlformats.org/markup-compatibility/2006">
                  <mc:Choice Requires="c16r2">
                    <c16r2:formatcode2>[$-en-NG,1]d\ mmm\ yyyy;@</c16r2:formatcode2>
                  </mc:Choice>
                  <mc:Fallback>
                    <c:formatCode>[$]d\ mmm\ yyyy;@</c:formatCode>
                  </mc:Fallback>
                </mc:AlternateContent>
                <c:ptCount val="283"/>
                <c:pt idx="0">
                  <c:v>46073</c:v>
                </c:pt>
                <c:pt idx="1">
                  <c:v>46072</c:v>
                </c:pt>
                <c:pt idx="2">
                  <c:v>46071</c:v>
                </c:pt>
                <c:pt idx="3">
                  <c:v>46070</c:v>
                </c:pt>
                <c:pt idx="4">
                  <c:v>46069</c:v>
                </c:pt>
                <c:pt idx="5">
                  <c:v>46066</c:v>
                </c:pt>
                <c:pt idx="6">
                  <c:v>46065</c:v>
                </c:pt>
                <c:pt idx="7">
                  <c:v>46064</c:v>
                </c:pt>
                <c:pt idx="8">
                  <c:v>46063</c:v>
                </c:pt>
                <c:pt idx="9">
                  <c:v>46062</c:v>
                </c:pt>
                <c:pt idx="10">
                  <c:v>46059</c:v>
                </c:pt>
                <c:pt idx="11">
                  <c:v>46058</c:v>
                </c:pt>
                <c:pt idx="12">
                  <c:v>46057</c:v>
                </c:pt>
                <c:pt idx="13">
                  <c:v>46056</c:v>
                </c:pt>
                <c:pt idx="14">
                  <c:v>46055</c:v>
                </c:pt>
                <c:pt idx="15">
                  <c:v>46052</c:v>
                </c:pt>
                <c:pt idx="16">
                  <c:v>46051</c:v>
                </c:pt>
                <c:pt idx="17">
                  <c:v>46050</c:v>
                </c:pt>
                <c:pt idx="18">
                  <c:v>46049</c:v>
                </c:pt>
                <c:pt idx="19">
                  <c:v>46048</c:v>
                </c:pt>
                <c:pt idx="20">
                  <c:v>46045</c:v>
                </c:pt>
                <c:pt idx="21">
                  <c:v>46044</c:v>
                </c:pt>
                <c:pt idx="22">
                  <c:v>46043</c:v>
                </c:pt>
                <c:pt idx="23">
                  <c:v>46042</c:v>
                </c:pt>
                <c:pt idx="24">
                  <c:v>46041</c:v>
                </c:pt>
                <c:pt idx="25">
                  <c:v>46038</c:v>
                </c:pt>
                <c:pt idx="26">
                  <c:v>46037</c:v>
                </c:pt>
                <c:pt idx="27">
                  <c:v>46036</c:v>
                </c:pt>
                <c:pt idx="28">
                  <c:v>46035</c:v>
                </c:pt>
                <c:pt idx="29">
                  <c:v>46034</c:v>
                </c:pt>
                <c:pt idx="30">
                  <c:v>46031</c:v>
                </c:pt>
                <c:pt idx="31">
                  <c:v>46030</c:v>
                </c:pt>
                <c:pt idx="32">
                  <c:v>46029</c:v>
                </c:pt>
                <c:pt idx="33">
                  <c:v>46028</c:v>
                </c:pt>
                <c:pt idx="34">
                  <c:v>46027</c:v>
                </c:pt>
                <c:pt idx="35">
                  <c:v>46024</c:v>
                </c:pt>
                <c:pt idx="36">
                  <c:v>46022</c:v>
                </c:pt>
                <c:pt idx="37">
                  <c:v>46021</c:v>
                </c:pt>
                <c:pt idx="38">
                  <c:v>46020</c:v>
                </c:pt>
                <c:pt idx="39">
                  <c:v>46015</c:v>
                </c:pt>
                <c:pt idx="40">
                  <c:v>46014</c:v>
                </c:pt>
                <c:pt idx="41">
                  <c:v>46013</c:v>
                </c:pt>
                <c:pt idx="42">
                  <c:v>46010</c:v>
                </c:pt>
                <c:pt idx="43">
                  <c:v>46009</c:v>
                </c:pt>
                <c:pt idx="44">
                  <c:v>46008</c:v>
                </c:pt>
                <c:pt idx="45">
                  <c:v>46007</c:v>
                </c:pt>
                <c:pt idx="46">
                  <c:v>46006</c:v>
                </c:pt>
                <c:pt idx="47">
                  <c:v>46003</c:v>
                </c:pt>
                <c:pt idx="48">
                  <c:v>46002</c:v>
                </c:pt>
                <c:pt idx="49">
                  <c:v>46001</c:v>
                </c:pt>
                <c:pt idx="50">
                  <c:v>46000</c:v>
                </c:pt>
                <c:pt idx="51">
                  <c:v>45999</c:v>
                </c:pt>
                <c:pt idx="52">
                  <c:v>45996</c:v>
                </c:pt>
                <c:pt idx="53">
                  <c:v>45995</c:v>
                </c:pt>
                <c:pt idx="54">
                  <c:v>45994</c:v>
                </c:pt>
                <c:pt idx="55">
                  <c:v>45993</c:v>
                </c:pt>
                <c:pt idx="56">
                  <c:v>45992</c:v>
                </c:pt>
                <c:pt idx="57">
                  <c:v>45989</c:v>
                </c:pt>
                <c:pt idx="58">
                  <c:v>45988</c:v>
                </c:pt>
                <c:pt idx="59">
                  <c:v>45987</c:v>
                </c:pt>
                <c:pt idx="60">
                  <c:v>45986</c:v>
                </c:pt>
                <c:pt idx="61">
                  <c:v>45985</c:v>
                </c:pt>
                <c:pt idx="62">
                  <c:v>45982</c:v>
                </c:pt>
                <c:pt idx="63">
                  <c:v>45981</c:v>
                </c:pt>
                <c:pt idx="64">
                  <c:v>45980</c:v>
                </c:pt>
                <c:pt idx="65">
                  <c:v>45979</c:v>
                </c:pt>
                <c:pt idx="66">
                  <c:v>45978</c:v>
                </c:pt>
                <c:pt idx="67">
                  <c:v>45975</c:v>
                </c:pt>
                <c:pt idx="68">
                  <c:v>45974</c:v>
                </c:pt>
                <c:pt idx="69">
                  <c:v>45973</c:v>
                </c:pt>
                <c:pt idx="70">
                  <c:v>45972</c:v>
                </c:pt>
                <c:pt idx="71">
                  <c:v>45971</c:v>
                </c:pt>
                <c:pt idx="72">
                  <c:v>45968</c:v>
                </c:pt>
                <c:pt idx="73">
                  <c:v>45967</c:v>
                </c:pt>
                <c:pt idx="74">
                  <c:v>45966</c:v>
                </c:pt>
                <c:pt idx="75">
                  <c:v>45965</c:v>
                </c:pt>
                <c:pt idx="76">
                  <c:v>45964</c:v>
                </c:pt>
                <c:pt idx="77">
                  <c:v>45961</c:v>
                </c:pt>
                <c:pt idx="78">
                  <c:v>45960</c:v>
                </c:pt>
                <c:pt idx="79">
                  <c:v>45959</c:v>
                </c:pt>
                <c:pt idx="80">
                  <c:v>45958</c:v>
                </c:pt>
                <c:pt idx="81">
                  <c:v>45957</c:v>
                </c:pt>
                <c:pt idx="82">
                  <c:v>45954</c:v>
                </c:pt>
                <c:pt idx="83">
                  <c:v>45953</c:v>
                </c:pt>
                <c:pt idx="84">
                  <c:v>45952</c:v>
                </c:pt>
                <c:pt idx="85">
                  <c:v>45951</c:v>
                </c:pt>
                <c:pt idx="86">
                  <c:v>45950</c:v>
                </c:pt>
                <c:pt idx="87">
                  <c:v>45947</c:v>
                </c:pt>
                <c:pt idx="88">
                  <c:v>45946</c:v>
                </c:pt>
                <c:pt idx="89">
                  <c:v>45945</c:v>
                </c:pt>
                <c:pt idx="90">
                  <c:v>45944</c:v>
                </c:pt>
                <c:pt idx="91">
                  <c:v>45943</c:v>
                </c:pt>
                <c:pt idx="92">
                  <c:v>45940</c:v>
                </c:pt>
                <c:pt idx="93">
                  <c:v>45939</c:v>
                </c:pt>
                <c:pt idx="94">
                  <c:v>45938</c:v>
                </c:pt>
                <c:pt idx="95">
                  <c:v>45937</c:v>
                </c:pt>
                <c:pt idx="96">
                  <c:v>45936</c:v>
                </c:pt>
                <c:pt idx="97">
                  <c:v>45933</c:v>
                </c:pt>
                <c:pt idx="98">
                  <c:v>45932</c:v>
                </c:pt>
                <c:pt idx="99">
                  <c:v>45930</c:v>
                </c:pt>
                <c:pt idx="100">
                  <c:v>45929</c:v>
                </c:pt>
                <c:pt idx="101">
                  <c:v>45926</c:v>
                </c:pt>
                <c:pt idx="102">
                  <c:v>45925</c:v>
                </c:pt>
                <c:pt idx="103">
                  <c:v>45924</c:v>
                </c:pt>
                <c:pt idx="104">
                  <c:v>45923</c:v>
                </c:pt>
                <c:pt idx="105">
                  <c:v>45922</c:v>
                </c:pt>
                <c:pt idx="106">
                  <c:v>45919</c:v>
                </c:pt>
                <c:pt idx="107">
                  <c:v>45918</c:v>
                </c:pt>
                <c:pt idx="108">
                  <c:v>45917</c:v>
                </c:pt>
                <c:pt idx="109">
                  <c:v>45916</c:v>
                </c:pt>
                <c:pt idx="110">
                  <c:v>45915</c:v>
                </c:pt>
                <c:pt idx="111">
                  <c:v>45912</c:v>
                </c:pt>
                <c:pt idx="112">
                  <c:v>45911</c:v>
                </c:pt>
                <c:pt idx="113">
                  <c:v>45910</c:v>
                </c:pt>
                <c:pt idx="114">
                  <c:v>45909</c:v>
                </c:pt>
                <c:pt idx="115">
                  <c:v>45908</c:v>
                </c:pt>
                <c:pt idx="116">
                  <c:v>45904</c:v>
                </c:pt>
                <c:pt idx="117">
                  <c:v>45903</c:v>
                </c:pt>
                <c:pt idx="118">
                  <c:v>45902</c:v>
                </c:pt>
                <c:pt idx="119">
                  <c:v>45901</c:v>
                </c:pt>
                <c:pt idx="120">
                  <c:v>45898</c:v>
                </c:pt>
                <c:pt idx="121">
                  <c:v>45897</c:v>
                </c:pt>
                <c:pt idx="122">
                  <c:v>45896</c:v>
                </c:pt>
                <c:pt idx="123">
                  <c:v>45895</c:v>
                </c:pt>
                <c:pt idx="124">
                  <c:v>45894</c:v>
                </c:pt>
                <c:pt idx="125">
                  <c:v>45891</c:v>
                </c:pt>
                <c:pt idx="126">
                  <c:v>45890</c:v>
                </c:pt>
                <c:pt idx="127">
                  <c:v>45889</c:v>
                </c:pt>
                <c:pt idx="128">
                  <c:v>45888</c:v>
                </c:pt>
                <c:pt idx="129">
                  <c:v>45887</c:v>
                </c:pt>
                <c:pt idx="130">
                  <c:v>45884</c:v>
                </c:pt>
                <c:pt idx="131">
                  <c:v>45883</c:v>
                </c:pt>
                <c:pt idx="132">
                  <c:v>45882</c:v>
                </c:pt>
                <c:pt idx="133">
                  <c:v>45881</c:v>
                </c:pt>
                <c:pt idx="134">
                  <c:v>45880</c:v>
                </c:pt>
                <c:pt idx="135">
                  <c:v>45877</c:v>
                </c:pt>
                <c:pt idx="136">
                  <c:v>45876</c:v>
                </c:pt>
                <c:pt idx="137">
                  <c:v>45875</c:v>
                </c:pt>
                <c:pt idx="138">
                  <c:v>45874</c:v>
                </c:pt>
                <c:pt idx="139">
                  <c:v>45873</c:v>
                </c:pt>
                <c:pt idx="140">
                  <c:v>45870</c:v>
                </c:pt>
                <c:pt idx="141">
                  <c:v>45869</c:v>
                </c:pt>
                <c:pt idx="142">
                  <c:v>45868</c:v>
                </c:pt>
                <c:pt idx="143">
                  <c:v>45867</c:v>
                </c:pt>
                <c:pt idx="144">
                  <c:v>45866</c:v>
                </c:pt>
                <c:pt idx="145">
                  <c:v>45863</c:v>
                </c:pt>
                <c:pt idx="146">
                  <c:v>45862</c:v>
                </c:pt>
                <c:pt idx="147">
                  <c:v>45861</c:v>
                </c:pt>
                <c:pt idx="148">
                  <c:v>45860</c:v>
                </c:pt>
                <c:pt idx="149">
                  <c:v>45859</c:v>
                </c:pt>
                <c:pt idx="150">
                  <c:v>45856</c:v>
                </c:pt>
                <c:pt idx="151">
                  <c:v>45855</c:v>
                </c:pt>
                <c:pt idx="152">
                  <c:v>45854</c:v>
                </c:pt>
                <c:pt idx="153">
                  <c:v>45852</c:v>
                </c:pt>
                <c:pt idx="154">
                  <c:v>45849</c:v>
                </c:pt>
                <c:pt idx="155">
                  <c:v>45848</c:v>
                </c:pt>
                <c:pt idx="156">
                  <c:v>45847</c:v>
                </c:pt>
                <c:pt idx="157">
                  <c:v>45846</c:v>
                </c:pt>
                <c:pt idx="158">
                  <c:v>45845</c:v>
                </c:pt>
                <c:pt idx="159">
                  <c:v>45842</c:v>
                </c:pt>
                <c:pt idx="160">
                  <c:v>45841</c:v>
                </c:pt>
                <c:pt idx="161">
                  <c:v>45840</c:v>
                </c:pt>
                <c:pt idx="162">
                  <c:v>45839</c:v>
                </c:pt>
                <c:pt idx="163">
                  <c:v>45838</c:v>
                </c:pt>
                <c:pt idx="164">
                  <c:v>45835</c:v>
                </c:pt>
                <c:pt idx="165">
                  <c:v>45834</c:v>
                </c:pt>
                <c:pt idx="166">
                  <c:v>45833</c:v>
                </c:pt>
                <c:pt idx="167">
                  <c:v>45832</c:v>
                </c:pt>
                <c:pt idx="168">
                  <c:v>45831</c:v>
                </c:pt>
                <c:pt idx="169">
                  <c:v>45828</c:v>
                </c:pt>
                <c:pt idx="170">
                  <c:v>45827</c:v>
                </c:pt>
                <c:pt idx="171">
                  <c:v>45826</c:v>
                </c:pt>
                <c:pt idx="172">
                  <c:v>45825</c:v>
                </c:pt>
                <c:pt idx="173">
                  <c:v>45824</c:v>
                </c:pt>
                <c:pt idx="174">
                  <c:v>45821</c:v>
                </c:pt>
                <c:pt idx="175">
                  <c:v>45819</c:v>
                </c:pt>
                <c:pt idx="176">
                  <c:v>45818</c:v>
                </c:pt>
                <c:pt idx="177">
                  <c:v>45813</c:v>
                </c:pt>
                <c:pt idx="178">
                  <c:v>45812</c:v>
                </c:pt>
                <c:pt idx="179">
                  <c:v>45811</c:v>
                </c:pt>
                <c:pt idx="180">
                  <c:v>45810</c:v>
                </c:pt>
                <c:pt idx="181">
                  <c:v>45807</c:v>
                </c:pt>
                <c:pt idx="182">
                  <c:v>45806</c:v>
                </c:pt>
                <c:pt idx="183">
                  <c:v>45805</c:v>
                </c:pt>
                <c:pt idx="184">
                  <c:v>45804</c:v>
                </c:pt>
                <c:pt idx="185">
                  <c:v>45803</c:v>
                </c:pt>
                <c:pt idx="186">
                  <c:v>45800</c:v>
                </c:pt>
                <c:pt idx="187">
                  <c:v>45799</c:v>
                </c:pt>
                <c:pt idx="188">
                  <c:v>45798</c:v>
                </c:pt>
                <c:pt idx="189">
                  <c:v>45797</c:v>
                </c:pt>
                <c:pt idx="190">
                  <c:v>45796</c:v>
                </c:pt>
                <c:pt idx="191">
                  <c:v>45793</c:v>
                </c:pt>
                <c:pt idx="192">
                  <c:v>45792</c:v>
                </c:pt>
                <c:pt idx="193">
                  <c:v>45791</c:v>
                </c:pt>
                <c:pt idx="194">
                  <c:v>45790</c:v>
                </c:pt>
                <c:pt idx="195">
                  <c:v>45789</c:v>
                </c:pt>
                <c:pt idx="196">
                  <c:v>45786</c:v>
                </c:pt>
                <c:pt idx="197">
                  <c:v>45785</c:v>
                </c:pt>
                <c:pt idx="198">
                  <c:v>45784</c:v>
                </c:pt>
                <c:pt idx="199">
                  <c:v>45783</c:v>
                </c:pt>
                <c:pt idx="200">
                  <c:v>45782</c:v>
                </c:pt>
                <c:pt idx="201">
                  <c:v>45779</c:v>
                </c:pt>
                <c:pt idx="202">
                  <c:v>45777</c:v>
                </c:pt>
                <c:pt idx="203">
                  <c:v>45776</c:v>
                </c:pt>
                <c:pt idx="204">
                  <c:v>45775</c:v>
                </c:pt>
                <c:pt idx="205">
                  <c:v>45772</c:v>
                </c:pt>
                <c:pt idx="206">
                  <c:v>45771</c:v>
                </c:pt>
                <c:pt idx="207">
                  <c:v>45770</c:v>
                </c:pt>
                <c:pt idx="208">
                  <c:v>45769</c:v>
                </c:pt>
                <c:pt idx="209">
                  <c:v>45764</c:v>
                </c:pt>
                <c:pt idx="210">
                  <c:v>45763</c:v>
                </c:pt>
                <c:pt idx="211">
                  <c:v>45762</c:v>
                </c:pt>
                <c:pt idx="212">
                  <c:v>45761</c:v>
                </c:pt>
                <c:pt idx="213">
                  <c:v>45758</c:v>
                </c:pt>
                <c:pt idx="214">
                  <c:v>45757</c:v>
                </c:pt>
                <c:pt idx="215">
                  <c:v>45756</c:v>
                </c:pt>
                <c:pt idx="216">
                  <c:v>45755</c:v>
                </c:pt>
                <c:pt idx="217">
                  <c:v>45754</c:v>
                </c:pt>
                <c:pt idx="218">
                  <c:v>45751</c:v>
                </c:pt>
                <c:pt idx="219">
                  <c:v>45750</c:v>
                </c:pt>
                <c:pt idx="220">
                  <c:v>45749</c:v>
                </c:pt>
                <c:pt idx="221">
                  <c:v>45744</c:v>
                </c:pt>
                <c:pt idx="222">
                  <c:v>45743</c:v>
                </c:pt>
                <c:pt idx="223">
                  <c:v>45742</c:v>
                </c:pt>
                <c:pt idx="224">
                  <c:v>45741</c:v>
                </c:pt>
                <c:pt idx="225">
                  <c:v>45740</c:v>
                </c:pt>
                <c:pt idx="226">
                  <c:v>45737</c:v>
                </c:pt>
                <c:pt idx="227">
                  <c:v>45736</c:v>
                </c:pt>
                <c:pt idx="228">
                  <c:v>45735</c:v>
                </c:pt>
                <c:pt idx="229">
                  <c:v>45734</c:v>
                </c:pt>
                <c:pt idx="230">
                  <c:v>45733</c:v>
                </c:pt>
                <c:pt idx="231">
                  <c:v>45730</c:v>
                </c:pt>
                <c:pt idx="232">
                  <c:v>45729</c:v>
                </c:pt>
                <c:pt idx="233">
                  <c:v>45728</c:v>
                </c:pt>
                <c:pt idx="234">
                  <c:v>45727</c:v>
                </c:pt>
                <c:pt idx="235">
                  <c:v>45726</c:v>
                </c:pt>
                <c:pt idx="236">
                  <c:v>45723</c:v>
                </c:pt>
                <c:pt idx="237">
                  <c:v>45722</c:v>
                </c:pt>
                <c:pt idx="238">
                  <c:v>45721</c:v>
                </c:pt>
                <c:pt idx="239">
                  <c:v>45720</c:v>
                </c:pt>
                <c:pt idx="240">
                  <c:v>45719</c:v>
                </c:pt>
                <c:pt idx="241">
                  <c:v>45716</c:v>
                </c:pt>
                <c:pt idx="242">
                  <c:v>45715</c:v>
                </c:pt>
                <c:pt idx="243">
                  <c:v>45714</c:v>
                </c:pt>
                <c:pt idx="244">
                  <c:v>45713</c:v>
                </c:pt>
                <c:pt idx="245">
                  <c:v>45712</c:v>
                </c:pt>
                <c:pt idx="246">
                  <c:v>45709</c:v>
                </c:pt>
                <c:pt idx="247">
                  <c:v>45708</c:v>
                </c:pt>
                <c:pt idx="248">
                  <c:v>45707</c:v>
                </c:pt>
                <c:pt idx="249">
                  <c:v>45706</c:v>
                </c:pt>
                <c:pt idx="250">
                  <c:v>45705</c:v>
                </c:pt>
                <c:pt idx="251">
                  <c:v>45702</c:v>
                </c:pt>
                <c:pt idx="252">
                  <c:v>45701</c:v>
                </c:pt>
                <c:pt idx="253">
                  <c:v>45700</c:v>
                </c:pt>
                <c:pt idx="254">
                  <c:v>45699</c:v>
                </c:pt>
                <c:pt idx="255">
                  <c:v>45698</c:v>
                </c:pt>
                <c:pt idx="256">
                  <c:v>45695</c:v>
                </c:pt>
                <c:pt idx="257">
                  <c:v>45694</c:v>
                </c:pt>
                <c:pt idx="258">
                  <c:v>45693</c:v>
                </c:pt>
                <c:pt idx="259">
                  <c:v>45692</c:v>
                </c:pt>
                <c:pt idx="260">
                  <c:v>45691</c:v>
                </c:pt>
                <c:pt idx="261">
                  <c:v>45688</c:v>
                </c:pt>
                <c:pt idx="262">
                  <c:v>45687</c:v>
                </c:pt>
                <c:pt idx="263">
                  <c:v>45686</c:v>
                </c:pt>
                <c:pt idx="264">
                  <c:v>45685</c:v>
                </c:pt>
                <c:pt idx="265">
                  <c:v>45684</c:v>
                </c:pt>
                <c:pt idx="266">
                  <c:v>45681</c:v>
                </c:pt>
                <c:pt idx="267">
                  <c:v>45680</c:v>
                </c:pt>
                <c:pt idx="268">
                  <c:v>45679</c:v>
                </c:pt>
                <c:pt idx="269">
                  <c:v>45678</c:v>
                </c:pt>
                <c:pt idx="270">
                  <c:v>45677</c:v>
                </c:pt>
                <c:pt idx="271">
                  <c:v>45674</c:v>
                </c:pt>
                <c:pt idx="272">
                  <c:v>45673</c:v>
                </c:pt>
                <c:pt idx="273">
                  <c:v>45672</c:v>
                </c:pt>
                <c:pt idx="274">
                  <c:v>45671</c:v>
                </c:pt>
                <c:pt idx="275">
                  <c:v>45670</c:v>
                </c:pt>
                <c:pt idx="276">
                  <c:v>45667</c:v>
                </c:pt>
                <c:pt idx="277">
                  <c:v>45666</c:v>
                </c:pt>
                <c:pt idx="278">
                  <c:v>45665</c:v>
                </c:pt>
                <c:pt idx="279">
                  <c:v>45664</c:v>
                </c:pt>
                <c:pt idx="280">
                  <c:v>45663</c:v>
                </c:pt>
                <c:pt idx="281">
                  <c:v>45660</c:v>
                </c:pt>
                <c:pt idx="282">
                  <c:v>45659</c:v>
                </c:pt>
              </c:numCache>
            </c:numRef>
          </c:cat>
          <c:val>
            <c:numRef>
              <c:f>'CADBURY Historical Data (3)'!$B$2:$B$284</c:f>
              <c:numCache>
                <c:formatCode>General</c:formatCode>
                <c:ptCount val="283"/>
                <c:pt idx="0">
                  <c:v>70.75</c:v>
                </c:pt>
                <c:pt idx="1">
                  <c:v>66</c:v>
                </c:pt>
                <c:pt idx="2">
                  <c:v>70.5</c:v>
                </c:pt>
                <c:pt idx="3">
                  <c:v>69</c:v>
                </c:pt>
                <c:pt idx="4">
                  <c:v>68</c:v>
                </c:pt>
                <c:pt idx="5">
                  <c:v>66</c:v>
                </c:pt>
                <c:pt idx="6">
                  <c:v>66.900000000000006</c:v>
                </c:pt>
                <c:pt idx="7">
                  <c:v>65</c:v>
                </c:pt>
                <c:pt idx="8">
                  <c:v>67</c:v>
                </c:pt>
                <c:pt idx="9">
                  <c:v>64</c:v>
                </c:pt>
                <c:pt idx="10">
                  <c:v>64</c:v>
                </c:pt>
                <c:pt idx="11">
                  <c:v>64</c:v>
                </c:pt>
                <c:pt idx="12">
                  <c:v>64</c:v>
                </c:pt>
                <c:pt idx="13">
                  <c:v>64</c:v>
                </c:pt>
                <c:pt idx="14">
                  <c:v>64</c:v>
                </c:pt>
                <c:pt idx="15">
                  <c:v>67</c:v>
                </c:pt>
                <c:pt idx="16">
                  <c:v>67</c:v>
                </c:pt>
                <c:pt idx="17">
                  <c:v>67.599999999999994</c:v>
                </c:pt>
                <c:pt idx="18">
                  <c:v>67.599999999999994</c:v>
                </c:pt>
                <c:pt idx="19">
                  <c:v>65.3</c:v>
                </c:pt>
                <c:pt idx="20">
                  <c:v>65.3</c:v>
                </c:pt>
                <c:pt idx="21">
                  <c:v>65.3</c:v>
                </c:pt>
                <c:pt idx="22">
                  <c:v>63.6</c:v>
                </c:pt>
                <c:pt idx="23">
                  <c:v>66</c:v>
                </c:pt>
                <c:pt idx="24">
                  <c:v>66</c:v>
                </c:pt>
                <c:pt idx="25">
                  <c:v>66</c:v>
                </c:pt>
                <c:pt idx="26">
                  <c:v>67</c:v>
                </c:pt>
                <c:pt idx="27">
                  <c:v>65</c:v>
                </c:pt>
                <c:pt idx="28">
                  <c:v>65</c:v>
                </c:pt>
                <c:pt idx="29">
                  <c:v>65</c:v>
                </c:pt>
                <c:pt idx="30">
                  <c:v>63</c:v>
                </c:pt>
                <c:pt idx="31">
                  <c:v>63</c:v>
                </c:pt>
                <c:pt idx="32">
                  <c:v>63</c:v>
                </c:pt>
                <c:pt idx="33">
                  <c:v>70</c:v>
                </c:pt>
                <c:pt idx="34">
                  <c:v>64.900000000000006</c:v>
                </c:pt>
                <c:pt idx="35">
                  <c:v>59</c:v>
                </c:pt>
                <c:pt idx="36">
                  <c:v>59.9</c:v>
                </c:pt>
                <c:pt idx="37">
                  <c:v>59.9</c:v>
                </c:pt>
                <c:pt idx="38">
                  <c:v>62.5</c:v>
                </c:pt>
                <c:pt idx="39">
                  <c:v>59.6</c:v>
                </c:pt>
                <c:pt idx="40">
                  <c:v>59.6</c:v>
                </c:pt>
                <c:pt idx="41">
                  <c:v>59.6</c:v>
                </c:pt>
                <c:pt idx="42">
                  <c:v>59.6</c:v>
                </c:pt>
                <c:pt idx="43">
                  <c:v>59.6</c:v>
                </c:pt>
                <c:pt idx="44">
                  <c:v>59.6</c:v>
                </c:pt>
                <c:pt idx="45">
                  <c:v>59.6</c:v>
                </c:pt>
                <c:pt idx="46">
                  <c:v>59.6</c:v>
                </c:pt>
                <c:pt idx="47">
                  <c:v>59.6</c:v>
                </c:pt>
                <c:pt idx="48">
                  <c:v>59.6</c:v>
                </c:pt>
                <c:pt idx="49">
                  <c:v>59.6</c:v>
                </c:pt>
                <c:pt idx="50">
                  <c:v>59.6</c:v>
                </c:pt>
                <c:pt idx="51">
                  <c:v>59.6</c:v>
                </c:pt>
                <c:pt idx="52">
                  <c:v>57.9</c:v>
                </c:pt>
                <c:pt idx="53">
                  <c:v>57.9</c:v>
                </c:pt>
                <c:pt idx="54">
                  <c:v>57.9</c:v>
                </c:pt>
                <c:pt idx="55">
                  <c:v>57.9</c:v>
                </c:pt>
                <c:pt idx="56">
                  <c:v>57.9</c:v>
                </c:pt>
                <c:pt idx="57">
                  <c:v>57.9</c:v>
                </c:pt>
                <c:pt idx="58">
                  <c:v>53.3</c:v>
                </c:pt>
                <c:pt idx="59">
                  <c:v>53.1</c:v>
                </c:pt>
                <c:pt idx="60">
                  <c:v>58.95</c:v>
                </c:pt>
                <c:pt idx="61">
                  <c:v>58.95</c:v>
                </c:pt>
                <c:pt idx="62">
                  <c:v>58.95</c:v>
                </c:pt>
                <c:pt idx="63">
                  <c:v>58.95</c:v>
                </c:pt>
                <c:pt idx="64">
                  <c:v>58.95</c:v>
                </c:pt>
                <c:pt idx="65">
                  <c:v>58.95</c:v>
                </c:pt>
                <c:pt idx="66">
                  <c:v>58.95</c:v>
                </c:pt>
                <c:pt idx="67">
                  <c:v>58.95</c:v>
                </c:pt>
                <c:pt idx="68">
                  <c:v>58.95</c:v>
                </c:pt>
                <c:pt idx="69">
                  <c:v>56.3</c:v>
                </c:pt>
                <c:pt idx="70">
                  <c:v>56.3</c:v>
                </c:pt>
                <c:pt idx="71">
                  <c:v>62.55</c:v>
                </c:pt>
                <c:pt idx="72">
                  <c:v>62.55</c:v>
                </c:pt>
                <c:pt idx="73">
                  <c:v>62.55</c:v>
                </c:pt>
                <c:pt idx="74">
                  <c:v>62.55</c:v>
                </c:pt>
                <c:pt idx="75">
                  <c:v>62.55</c:v>
                </c:pt>
                <c:pt idx="76">
                  <c:v>62.55</c:v>
                </c:pt>
                <c:pt idx="77">
                  <c:v>62.55</c:v>
                </c:pt>
                <c:pt idx="78">
                  <c:v>62.55</c:v>
                </c:pt>
                <c:pt idx="79">
                  <c:v>69.5</c:v>
                </c:pt>
                <c:pt idx="80">
                  <c:v>69.5</c:v>
                </c:pt>
                <c:pt idx="81">
                  <c:v>69.5</c:v>
                </c:pt>
                <c:pt idx="82">
                  <c:v>72.5</c:v>
                </c:pt>
                <c:pt idx="83">
                  <c:v>72.5</c:v>
                </c:pt>
                <c:pt idx="84">
                  <c:v>69.45</c:v>
                </c:pt>
                <c:pt idx="85">
                  <c:v>69</c:v>
                </c:pt>
                <c:pt idx="86">
                  <c:v>67</c:v>
                </c:pt>
                <c:pt idx="87">
                  <c:v>69</c:v>
                </c:pt>
                <c:pt idx="88">
                  <c:v>69</c:v>
                </c:pt>
                <c:pt idx="89">
                  <c:v>69</c:v>
                </c:pt>
                <c:pt idx="90">
                  <c:v>69</c:v>
                </c:pt>
                <c:pt idx="91">
                  <c:v>69</c:v>
                </c:pt>
                <c:pt idx="92">
                  <c:v>69</c:v>
                </c:pt>
                <c:pt idx="93">
                  <c:v>69</c:v>
                </c:pt>
                <c:pt idx="94">
                  <c:v>69.900000000000006</c:v>
                </c:pt>
                <c:pt idx="95">
                  <c:v>69.900000000000006</c:v>
                </c:pt>
                <c:pt idx="96">
                  <c:v>66.55</c:v>
                </c:pt>
                <c:pt idx="97">
                  <c:v>67.900000000000006</c:v>
                </c:pt>
                <c:pt idx="98">
                  <c:v>64.2</c:v>
                </c:pt>
                <c:pt idx="99">
                  <c:v>63</c:v>
                </c:pt>
                <c:pt idx="100">
                  <c:v>63</c:v>
                </c:pt>
                <c:pt idx="101">
                  <c:v>65.650000000000006</c:v>
                </c:pt>
                <c:pt idx="102">
                  <c:v>65.650000000000006</c:v>
                </c:pt>
                <c:pt idx="103">
                  <c:v>65.5</c:v>
                </c:pt>
                <c:pt idx="104">
                  <c:v>67.5</c:v>
                </c:pt>
                <c:pt idx="105">
                  <c:v>67.5</c:v>
                </c:pt>
                <c:pt idx="106">
                  <c:v>67.5</c:v>
                </c:pt>
                <c:pt idx="107">
                  <c:v>67.5</c:v>
                </c:pt>
                <c:pt idx="108">
                  <c:v>67.5</c:v>
                </c:pt>
                <c:pt idx="109">
                  <c:v>67.5</c:v>
                </c:pt>
                <c:pt idx="110">
                  <c:v>67.5</c:v>
                </c:pt>
                <c:pt idx="111">
                  <c:v>62.8</c:v>
                </c:pt>
                <c:pt idx="112">
                  <c:v>62.8</c:v>
                </c:pt>
                <c:pt idx="113">
                  <c:v>62.8</c:v>
                </c:pt>
                <c:pt idx="114">
                  <c:v>60</c:v>
                </c:pt>
                <c:pt idx="115">
                  <c:v>60</c:v>
                </c:pt>
                <c:pt idx="116">
                  <c:v>58</c:v>
                </c:pt>
                <c:pt idx="117">
                  <c:v>58</c:v>
                </c:pt>
                <c:pt idx="118">
                  <c:v>55</c:v>
                </c:pt>
                <c:pt idx="119">
                  <c:v>60</c:v>
                </c:pt>
                <c:pt idx="120">
                  <c:v>60</c:v>
                </c:pt>
                <c:pt idx="121">
                  <c:v>60</c:v>
                </c:pt>
                <c:pt idx="122">
                  <c:v>62.5</c:v>
                </c:pt>
                <c:pt idx="123">
                  <c:v>62.5</c:v>
                </c:pt>
                <c:pt idx="124">
                  <c:v>57.85</c:v>
                </c:pt>
                <c:pt idx="125">
                  <c:v>64</c:v>
                </c:pt>
                <c:pt idx="126">
                  <c:v>64</c:v>
                </c:pt>
                <c:pt idx="127">
                  <c:v>64</c:v>
                </c:pt>
                <c:pt idx="128">
                  <c:v>64</c:v>
                </c:pt>
                <c:pt idx="129">
                  <c:v>62.5</c:v>
                </c:pt>
                <c:pt idx="130">
                  <c:v>59.8</c:v>
                </c:pt>
                <c:pt idx="131">
                  <c:v>59.8</c:v>
                </c:pt>
                <c:pt idx="132">
                  <c:v>62.75</c:v>
                </c:pt>
                <c:pt idx="133">
                  <c:v>62.75</c:v>
                </c:pt>
                <c:pt idx="134">
                  <c:v>62.75</c:v>
                </c:pt>
                <c:pt idx="135">
                  <c:v>62.75</c:v>
                </c:pt>
                <c:pt idx="136">
                  <c:v>63</c:v>
                </c:pt>
                <c:pt idx="137">
                  <c:v>63</c:v>
                </c:pt>
                <c:pt idx="138">
                  <c:v>63</c:v>
                </c:pt>
                <c:pt idx="139">
                  <c:v>68</c:v>
                </c:pt>
                <c:pt idx="140">
                  <c:v>68</c:v>
                </c:pt>
                <c:pt idx="141">
                  <c:v>68</c:v>
                </c:pt>
                <c:pt idx="142">
                  <c:v>68</c:v>
                </c:pt>
                <c:pt idx="143">
                  <c:v>70.95</c:v>
                </c:pt>
                <c:pt idx="144">
                  <c:v>68.400000000000006</c:v>
                </c:pt>
                <c:pt idx="145">
                  <c:v>68.55</c:v>
                </c:pt>
                <c:pt idx="146">
                  <c:v>68.55</c:v>
                </c:pt>
                <c:pt idx="147">
                  <c:v>68.55</c:v>
                </c:pt>
                <c:pt idx="148">
                  <c:v>68.55</c:v>
                </c:pt>
                <c:pt idx="149">
                  <c:v>62.95</c:v>
                </c:pt>
                <c:pt idx="150">
                  <c:v>62.95</c:v>
                </c:pt>
                <c:pt idx="151">
                  <c:v>62.95</c:v>
                </c:pt>
                <c:pt idx="152">
                  <c:v>59.65</c:v>
                </c:pt>
                <c:pt idx="153">
                  <c:v>59.65</c:v>
                </c:pt>
                <c:pt idx="154">
                  <c:v>60.5</c:v>
                </c:pt>
                <c:pt idx="155">
                  <c:v>55</c:v>
                </c:pt>
                <c:pt idx="156">
                  <c:v>58.65</c:v>
                </c:pt>
                <c:pt idx="157">
                  <c:v>58.65</c:v>
                </c:pt>
                <c:pt idx="158">
                  <c:v>53.35</c:v>
                </c:pt>
                <c:pt idx="159">
                  <c:v>48.5</c:v>
                </c:pt>
                <c:pt idx="160">
                  <c:v>48.3</c:v>
                </c:pt>
                <c:pt idx="161">
                  <c:v>43.95</c:v>
                </c:pt>
                <c:pt idx="162">
                  <c:v>42.5</c:v>
                </c:pt>
                <c:pt idx="163">
                  <c:v>41.5</c:v>
                </c:pt>
                <c:pt idx="164">
                  <c:v>41</c:v>
                </c:pt>
                <c:pt idx="165">
                  <c:v>40.75</c:v>
                </c:pt>
                <c:pt idx="166">
                  <c:v>43.75</c:v>
                </c:pt>
                <c:pt idx="167">
                  <c:v>39.799999999999997</c:v>
                </c:pt>
                <c:pt idx="168">
                  <c:v>39.25</c:v>
                </c:pt>
                <c:pt idx="169">
                  <c:v>40.200000000000003</c:v>
                </c:pt>
                <c:pt idx="170">
                  <c:v>40.200000000000003</c:v>
                </c:pt>
                <c:pt idx="171">
                  <c:v>40.200000000000003</c:v>
                </c:pt>
                <c:pt idx="172">
                  <c:v>39.25</c:v>
                </c:pt>
                <c:pt idx="173">
                  <c:v>39.25</c:v>
                </c:pt>
                <c:pt idx="174">
                  <c:v>41</c:v>
                </c:pt>
                <c:pt idx="175">
                  <c:v>39</c:v>
                </c:pt>
                <c:pt idx="176">
                  <c:v>37</c:v>
                </c:pt>
                <c:pt idx="177">
                  <c:v>37</c:v>
                </c:pt>
                <c:pt idx="178">
                  <c:v>37</c:v>
                </c:pt>
                <c:pt idx="179">
                  <c:v>37</c:v>
                </c:pt>
                <c:pt idx="180">
                  <c:v>37</c:v>
                </c:pt>
                <c:pt idx="181">
                  <c:v>37</c:v>
                </c:pt>
                <c:pt idx="182">
                  <c:v>37</c:v>
                </c:pt>
                <c:pt idx="183">
                  <c:v>36.5</c:v>
                </c:pt>
                <c:pt idx="184">
                  <c:v>36.5</c:v>
                </c:pt>
                <c:pt idx="185">
                  <c:v>38.200000000000003</c:v>
                </c:pt>
                <c:pt idx="186">
                  <c:v>38.200000000000003</c:v>
                </c:pt>
                <c:pt idx="187">
                  <c:v>38.200000000000003</c:v>
                </c:pt>
                <c:pt idx="188">
                  <c:v>38.200000000000003</c:v>
                </c:pt>
                <c:pt idx="189">
                  <c:v>38.200000000000003</c:v>
                </c:pt>
                <c:pt idx="190">
                  <c:v>38.200000000000003</c:v>
                </c:pt>
                <c:pt idx="191">
                  <c:v>38.200000000000003</c:v>
                </c:pt>
                <c:pt idx="192">
                  <c:v>38.200000000000003</c:v>
                </c:pt>
                <c:pt idx="193">
                  <c:v>39.25</c:v>
                </c:pt>
                <c:pt idx="194">
                  <c:v>40</c:v>
                </c:pt>
                <c:pt idx="195">
                  <c:v>39</c:v>
                </c:pt>
                <c:pt idx="196">
                  <c:v>39</c:v>
                </c:pt>
                <c:pt idx="197">
                  <c:v>38.299999999999997</c:v>
                </c:pt>
                <c:pt idx="198">
                  <c:v>38</c:v>
                </c:pt>
                <c:pt idx="199">
                  <c:v>38</c:v>
                </c:pt>
                <c:pt idx="200">
                  <c:v>35.049999999999997</c:v>
                </c:pt>
                <c:pt idx="201">
                  <c:v>31.9</c:v>
                </c:pt>
                <c:pt idx="202">
                  <c:v>29</c:v>
                </c:pt>
                <c:pt idx="203">
                  <c:v>32.15</c:v>
                </c:pt>
                <c:pt idx="204">
                  <c:v>29.25</c:v>
                </c:pt>
                <c:pt idx="205">
                  <c:v>26.6</c:v>
                </c:pt>
                <c:pt idx="206">
                  <c:v>24.2</c:v>
                </c:pt>
                <c:pt idx="207">
                  <c:v>22</c:v>
                </c:pt>
                <c:pt idx="208">
                  <c:v>22</c:v>
                </c:pt>
                <c:pt idx="209">
                  <c:v>22</c:v>
                </c:pt>
                <c:pt idx="210">
                  <c:v>23</c:v>
                </c:pt>
                <c:pt idx="211">
                  <c:v>23</c:v>
                </c:pt>
                <c:pt idx="212">
                  <c:v>23</c:v>
                </c:pt>
                <c:pt idx="213">
                  <c:v>23</c:v>
                </c:pt>
                <c:pt idx="214">
                  <c:v>23</c:v>
                </c:pt>
                <c:pt idx="215">
                  <c:v>23</c:v>
                </c:pt>
                <c:pt idx="216">
                  <c:v>23</c:v>
                </c:pt>
                <c:pt idx="217">
                  <c:v>23</c:v>
                </c:pt>
                <c:pt idx="218">
                  <c:v>23</c:v>
                </c:pt>
                <c:pt idx="219">
                  <c:v>23</c:v>
                </c:pt>
                <c:pt idx="220">
                  <c:v>23.65</c:v>
                </c:pt>
                <c:pt idx="221">
                  <c:v>23.55</c:v>
                </c:pt>
                <c:pt idx="222">
                  <c:v>26</c:v>
                </c:pt>
                <c:pt idx="223">
                  <c:v>24.9</c:v>
                </c:pt>
                <c:pt idx="224">
                  <c:v>24.9</c:v>
                </c:pt>
                <c:pt idx="225">
                  <c:v>23.1</c:v>
                </c:pt>
                <c:pt idx="226">
                  <c:v>23.1</c:v>
                </c:pt>
                <c:pt idx="227">
                  <c:v>23</c:v>
                </c:pt>
                <c:pt idx="228">
                  <c:v>23</c:v>
                </c:pt>
                <c:pt idx="229">
                  <c:v>23</c:v>
                </c:pt>
                <c:pt idx="230">
                  <c:v>23</c:v>
                </c:pt>
                <c:pt idx="231">
                  <c:v>23</c:v>
                </c:pt>
                <c:pt idx="232">
                  <c:v>23</c:v>
                </c:pt>
                <c:pt idx="233">
                  <c:v>23</c:v>
                </c:pt>
                <c:pt idx="234">
                  <c:v>23</c:v>
                </c:pt>
                <c:pt idx="235">
                  <c:v>23</c:v>
                </c:pt>
                <c:pt idx="236">
                  <c:v>25</c:v>
                </c:pt>
                <c:pt idx="237">
                  <c:v>25</c:v>
                </c:pt>
                <c:pt idx="238">
                  <c:v>24.3</c:v>
                </c:pt>
                <c:pt idx="239">
                  <c:v>24.9</c:v>
                </c:pt>
                <c:pt idx="240">
                  <c:v>26.3</c:v>
                </c:pt>
                <c:pt idx="241">
                  <c:v>26.3</c:v>
                </c:pt>
                <c:pt idx="242">
                  <c:v>29.1</c:v>
                </c:pt>
                <c:pt idx="243">
                  <c:v>29.1</c:v>
                </c:pt>
                <c:pt idx="244">
                  <c:v>29.1</c:v>
                </c:pt>
                <c:pt idx="245">
                  <c:v>29.1</c:v>
                </c:pt>
                <c:pt idx="246">
                  <c:v>29.1</c:v>
                </c:pt>
                <c:pt idx="247">
                  <c:v>29.1</c:v>
                </c:pt>
                <c:pt idx="248">
                  <c:v>29.1</c:v>
                </c:pt>
                <c:pt idx="249">
                  <c:v>29.1</c:v>
                </c:pt>
                <c:pt idx="250">
                  <c:v>32</c:v>
                </c:pt>
                <c:pt idx="251">
                  <c:v>29.1</c:v>
                </c:pt>
                <c:pt idx="252">
                  <c:v>29.1</c:v>
                </c:pt>
                <c:pt idx="253">
                  <c:v>29.2</c:v>
                </c:pt>
                <c:pt idx="254">
                  <c:v>29.35</c:v>
                </c:pt>
                <c:pt idx="255">
                  <c:v>29.35</c:v>
                </c:pt>
                <c:pt idx="256">
                  <c:v>29.35</c:v>
                </c:pt>
                <c:pt idx="257">
                  <c:v>26.7</c:v>
                </c:pt>
                <c:pt idx="258">
                  <c:v>24.3</c:v>
                </c:pt>
                <c:pt idx="259">
                  <c:v>22.1</c:v>
                </c:pt>
                <c:pt idx="260">
                  <c:v>22</c:v>
                </c:pt>
                <c:pt idx="261">
                  <c:v>23</c:v>
                </c:pt>
                <c:pt idx="262">
                  <c:v>22.5</c:v>
                </c:pt>
                <c:pt idx="263">
                  <c:v>22.5</c:v>
                </c:pt>
                <c:pt idx="264">
                  <c:v>22</c:v>
                </c:pt>
                <c:pt idx="265">
                  <c:v>22</c:v>
                </c:pt>
                <c:pt idx="266">
                  <c:v>24.25</c:v>
                </c:pt>
                <c:pt idx="267">
                  <c:v>25</c:v>
                </c:pt>
                <c:pt idx="268">
                  <c:v>25</c:v>
                </c:pt>
                <c:pt idx="269">
                  <c:v>22.8</c:v>
                </c:pt>
                <c:pt idx="270">
                  <c:v>22.8</c:v>
                </c:pt>
                <c:pt idx="271">
                  <c:v>22.8</c:v>
                </c:pt>
                <c:pt idx="272">
                  <c:v>22.8</c:v>
                </c:pt>
                <c:pt idx="273">
                  <c:v>22.8</c:v>
                </c:pt>
                <c:pt idx="274">
                  <c:v>22.8</c:v>
                </c:pt>
                <c:pt idx="275">
                  <c:v>22.8</c:v>
                </c:pt>
                <c:pt idx="276">
                  <c:v>22.8</c:v>
                </c:pt>
                <c:pt idx="277">
                  <c:v>22.8</c:v>
                </c:pt>
                <c:pt idx="278">
                  <c:v>22.8</c:v>
                </c:pt>
                <c:pt idx="279">
                  <c:v>22.95</c:v>
                </c:pt>
                <c:pt idx="280">
                  <c:v>22.95</c:v>
                </c:pt>
                <c:pt idx="281">
                  <c:v>21.5</c:v>
                </c:pt>
                <c:pt idx="282">
                  <c:v>21.5</c:v>
                </c:pt>
              </c:numCache>
            </c:numRef>
          </c:val>
          <c:smooth val="0"/>
          <c:extLst>
            <c:ext xmlns:c16="http://schemas.microsoft.com/office/drawing/2014/chart" uri="{C3380CC4-5D6E-409C-BE32-E72D297353CC}">
              <c16:uniqueId val="{00000000-9F41-44DF-86FF-DFF3C647B430}"/>
            </c:ext>
          </c:extLst>
        </c:ser>
        <c:dLbls>
          <c:showLegendKey val="0"/>
          <c:showVal val="0"/>
          <c:showCatName val="0"/>
          <c:showSerName val="0"/>
          <c:showPercent val="0"/>
          <c:showBubbleSize val="0"/>
        </c:dLbls>
        <c:smooth val="0"/>
        <c:axId val="716374312"/>
        <c:axId val="716372512"/>
      </c:lineChart>
      <c:dateAx>
        <c:axId val="716374312"/>
        <c:scaling>
          <c:orientation val="minMax"/>
        </c:scaling>
        <c:delete val="0"/>
        <c:axPos val="b"/>
        <c:numFmt formatCode="[$]d\ mmm\ yyyy;@" c16r2:formatcode2="[$-en-NG,1]d\ mmm\ yy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716372512"/>
        <c:crosses val="autoZero"/>
        <c:auto val="1"/>
        <c:lblOffset val="100"/>
        <c:baseTimeUnit val="days"/>
      </c:dateAx>
      <c:valAx>
        <c:axId val="7163725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716374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38.01</c:v>
                </c:pt>
              </c:numCache>
            </c:numRef>
          </c:val>
          <c:extLst>
            <c:ext xmlns:c16="http://schemas.microsoft.com/office/drawing/2014/chart" uri="{C3380CC4-5D6E-409C-BE32-E72D297353CC}">
              <c16:uniqueId val="{00000000-B9A2-4A00-BB9F-BFAB61E7F1BA}"/>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41.27</c:v>
                </c:pt>
              </c:numCache>
            </c:numRef>
          </c:val>
          <c:extLst>
            <c:ext xmlns:c16="http://schemas.microsoft.com/office/drawing/2014/chart" uri="{C3380CC4-5D6E-409C-BE32-E72D297353CC}">
              <c16:uniqueId val="{00000001-B9A2-4A00-BB9F-BFAB61E7F1BA}"/>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65.87</c:v>
                </c:pt>
              </c:numCache>
            </c:numRef>
          </c:val>
          <c:extLst>
            <c:ext xmlns:c16="http://schemas.microsoft.com/office/drawing/2014/chart" uri="{C3380CC4-5D6E-409C-BE32-E72D297353CC}">
              <c16:uniqueId val="{00000002-B9A2-4A00-BB9F-BFAB61E7F1BA}"/>
            </c:ext>
          </c:extLst>
        </c:ser>
        <c:ser>
          <c:idx val="3"/>
          <c:order val="3"/>
          <c:tx>
            <c:strRef>
              <c:f>Sheet1!$E$1</c:f>
              <c:strCache>
                <c:ptCount val="1"/>
                <c:pt idx="0">
                  <c:v>2023</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1-948F-4451-9EC0-1D1A3F275E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141.03</c:v>
                </c:pt>
              </c:numCache>
            </c:numRef>
          </c:val>
          <c:extLst>
            <c:ext xmlns:c16="http://schemas.microsoft.com/office/drawing/2014/chart" uri="{C3380CC4-5D6E-409C-BE32-E72D297353CC}">
              <c16:uniqueId val="{00000003-B9A2-4A00-BB9F-BFAB61E7F1BA}"/>
            </c:ext>
          </c:extLst>
        </c:ser>
        <c:ser>
          <c:idx val="4"/>
          <c:order val="4"/>
          <c:tx>
            <c:strRef>
              <c:f>Sheet1!$F$1</c:f>
              <c:strCache>
                <c:ptCount val="1"/>
                <c:pt idx="0">
                  <c:v>2024</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256.27</c:v>
                </c:pt>
              </c:numCache>
            </c:numRef>
          </c:val>
          <c:extLst>
            <c:ext xmlns:c16="http://schemas.microsoft.com/office/drawing/2014/chart" uri="{C3380CC4-5D6E-409C-BE32-E72D297353CC}">
              <c16:uniqueId val="{00000000-B87A-4A1C-942E-7D5F370F27A3}"/>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dLbls>
          <c:showLegendKey val="0"/>
          <c:showVal val="0"/>
          <c:showCatName val="0"/>
          <c:showSerName val="0"/>
          <c:showPercent val="0"/>
          <c:showBubbleSize val="0"/>
        </c:dLbls>
        <c:marker val="1"/>
        <c:smooth val="0"/>
        <c:axId val="1899249055"/>
        <c:axId val="1899247615"/>
      </c:lineChart>
      <c:catAx>
        <c:axId val="1899249055"/>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247615"/>
        <c:crosses val="autoZero"/>
        <c:auto val="1"/>
        <c:lblAlgn val="ctr"/>
        <c:lblOffset val="100"/>
        <c:noMultiLvlLbl val="1"/>
      </c:catAx>
      <c:valAx>
        <c:axId val="189924761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249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'SEPLAT Historical Data'!$B$1</c:f>
              <c:strCache>
                <c:ptCount val="1"/>
                <c:pt idx="0">
                  <c:v>Price</c:v>
                </c:pt>
              </c:strCache>
            </c:strRef>
          </c:tx>
          <c:spPr>
            <a:ln w="28575" cap="rnd">
              <a:solidFill>
                <a:schemeClr val="accent1"/>
              </a:solidFill>
              <a:round/>
            </a:ln>
            <a:effectLst/>
          </c:spPr>
          <c:marker>
            <c:symbol val="none"/>
          </c:marker>
          <c:cat>
            <c:numRef>
              <c:f>'SEPLAT Historical Data'!$A$2:$A$285</c:f>
              <c:numCache>
                <mc:AlternateContent xmlns:mc="http://schemas.openxmlformats.org/markup-compatibility/2006">
                  <mc:Choice Requires="c16r2">
                    <c16r2:formatcode2>[$-en-NG,1]d\ mmm\ yyyy;@</c16r2:formatcode2>
                  </mc:Choice>
                  <mc:Fallback>
                    <c:formatCode>[$]d\ mmm\ yyyy;@</c:formatCode>
                  </mc:Fallback>
                </mc:AlternateContent>
                <c:ptCount val="284"/>
                <c:pt idx="0">
                  <c:v>46073</c:v>
                </c:pt>
                <c:pt idx="1">
                  <c:v>46072</c:v>
                </c:pt>
                <c:pt idx="2">
                  <c:v>46071</c:v>
                </c:pt>
                <c:pt idx="3">
                  <c:v>46070</c:v>
                </c:pt>
                <c:pt idx="4">
                  <c:v>46069</c:v>
                </c:pt>
                <c:pt idx="5">
                  <c:v>46066</c:v>
                </c:pt>
                <c:pt idx="6">
                  <c:v>46065</c:v>
                </c:pt>
                <c:pt idx="7">
                  <c:v>46064</c:v>
                </c:pt>
                <c:pt idx="8">
                  <c:v>46063</c:v>
                </c:pt>
                <c:pt idx="9">
                  <c:v>46062</c:v>
                </c:pt>
                <c:pt idx="10">
                  <c:v>46059</c:v>
                </c:pt>
                <c:pt idx="11">
                  <c:v>46058</c:v>
                </c:pt>
                <c:pt idx="12">
                  <c:v>46057</c:v>
                </c:pt>
                <c:pt idx="13">
                  <c:v>46056</c:v>
                </c:pt>
                <c:pt idx="14">
                  <c:v>46055</c:v>
                </c:pt>
                <c:pt idx="15">
                  <c:v>46052</c:v>
                </c:pt>
                <c:pt idx="16">
                  <c:v>46051</c:v>
                </c:pt>
                <c:pt idx="17">
                  <c:v>46050</c:v>
                </c:pt>
                <c:pt idx="18">
                  <c:v>46049</c:v>
                </c:pt>
                <c:pt idx="19">
                  <c:v>46048</c:v>
                </c:pt>
                <c:pt idx="20">
                  <c:v>46045</c:v>
                </c:pt>
                <c:pt idx="21">
                  <c:v>46044</c:v>
                </c:pt>
                <c:pt idx="22">
                  <c:v>46043</c:v>
                </c:pt>
                <c:pt idx="23">
                  <c:v>46042</c:v>
                </c:pt>
                <c:pt idx="24">
                  <c:v>46041</c:v>
                </c:pt>
                <c:pt idx="25">
                  <c:v>46038</c:v>
                </c:pt>
                <c:pt idx="26">
                  <c:v>46037</c:v>
                </c:pt>
                <c:pt idx="27">
                  <c:v>46036</c:v>
                </c:pt>
                <c:pt idx="28">
                  <c:v>46035</c:v>
                </c:pt>
                <c:pt idx="29">
                  <c:v>46034</c:v>
                </c:pt>
                <c:pt idx="30">
                  <c:v>46031</c:v>
                </c:pt>
                <c:pt idx="31">
                  <c:v>46030</c:v>
                </c:pt>
                <c:pt idx="32">
                  <c:v>46029</c:v>
                </c:pt>
                <c:pt idx="33">
                  <c:v>46028</c:v>
                </c:pt>
                <c:pt idx="34">
                  <c:v>46027</c:v>
                </c:pt>
                <c:pt idx="35">
                  <c:v>46024</c:v>
                </c:pt>
                <c:pt idx="36">
                  <c:v>46022</c:v>
                </c:pt>
                <c:pt idx="37">
                  <c:v>46021</c:v>
                </c:pt>
                <c:pt idx="38">
                  <c:v>46020</c:v>
                </c:pt>
                <c:pt idx="39">
                  <c:v>46015</c:v>
                </c:pt>
                <c:pt idx="40">
                  <c:v>46014</c:v>
                </c:pt>
                <c:pt idx="41">
                  <c:v>46013</c:v>
                </c:pt>
                <c:pt idx="42">
                  <c:v>46010</c:v>
                </c:pt>
                <c:pt idx="43">
                  <c:v>46009</c:v>
                </c:pt>
                <c:pt idx="44">
                  <c:v>46008</c:v>
                </c:pt>
                <c:pt idx="45">
                  <c:v>46007</c:v>
                </c:pt>
                <c:pt idx="46">
                  <c:v>46006</c:v>
                </c:pt>
                <c:pt idx="47">
                  <c:v>46003</c:v>
                </c:pt>
                <c:pt idx="48">
                  <c:v>46002</c:v>
                </c:pt>
                <c:pt idx="49">
                  <c:v>46001</c:v>
                </c:pt>
                <c:pt idx="50">
                  <c:v>46000</c:v>
                </c:pt>
                <c:pt idx="51">
                  <c:v>45999</c:v>
                </c:pt>
                <c:pt idx="52">
                  <c:v>45996</c:v>
                </c:pt>
                <c:pt idx="53">
                  <c:v>45995</c:v>
                </c:pt>
                <c:pt idx="54">
                  <c:v>45994</c:v>
                </c:pt>
                <c:pt idx="55">
                  <c:v>45993</c:v>
                </c:pt>
                <c:pt idx="56">
                  <c:v>45992</c:v>
                </c:pt>
                <c:pt idx="57">
                  <c:v>45989</c:v>
                </c:pt>
                <c:pt idx="58">
                  <c:v>45988</c:v>
                </c:pt>
                <c:pt idx="59">
                  <c:v>45987</c:v>
                </c:pt>
                <c:pt idx="60">
                  <c:v>45986</c:v>
                </c:pt>
                <c:pt idx="61">
                  <c:v>45985</c:v>
                </c:pt>
                <c:pt idx="62">
                  <c:v>45982</c:v>
                </c:pt>
                <c:pt idx="63">
                  <c:v>45981</c:v>
                </c:pt>
                <c:pt idx="64">
                  <c:v>45980</c:v>
                </c:pt>
                <c:pt idx="65">
                  <c:v>45979</c:v>
                </c:pt>
                <c:pt idx="66">
                  <c:v>45978</c:v>
                </c:pt>
                <c:pt idx="67">
                  <c:v>45975</c:v>
                </c:pt>
                <c:pt idx="68">
                  <c:v>45974</c:v>
                </c:pt>
                <c:pt idx="69">
                  <c:v>45973</c:v>
                </c:pt>
                <c:pt idx="70">
                  <c:v>45972</c:v>
                </c:pt>
                <c:pt idx="71">
                  <c:v>45971</c:v>
                </c:pt>
                <c:pt idx="72">
                  <c:v>45968</c:v>
                </c:pt>
                <c:pt idx="73">
                  <c:v>45967</c:v>
                </c:pt>
                <c:pt idx="74">
                  <c:v>45966</c:v>
                </c:pt>
                <c:pt idx="75">
                  <c:v>45965</c:v>
                </c:pt>
                <c:pt idx="76">
                  <c:v>45964</c:v>
                </c:pt>
                <c:pt idx="77">
                  <c:v>45961</c:v>
                </c:pt>
                <c:pt idx="78">
                  <c:v>45960</c:v>
                </c:pt>
                <c:pt idx="79">
                  <c:v>45959</c:v>
                </c:pt>
                <c:pt idx="80">
                  <c:v>45958</c:v>
                </c:pt>
                <c:pt idx="81">
                  <c:v>45957</c:v>
                </c:pt>
                <c:pt idx="82">
                  <c:v>45954</c:v>
                </c:pt>
                <c:pt idx="83">
                  <c:v>45953</c:v>
                </c:pt>
                <c:pt idx="84">
                  <c:v>45952</c:v>
                </c:pt>
                <c:pt idx="85">
                  <c:v>45951</c:v>
                </c:pt>
                <c:pt idx="86">
                  <c:v>45950</c:v>
                </c:pt>
                <c:pt idx="87">
                  <c:v>45947</c:v>
                </c:pt>
                <c:pt idx="88">
                  <c:v>45946</c:v>
                </c:pt>
                <c:pt idx="89">
                  <c:v>45945</c:v>
                </c:pt>
                <c:pt idx="90">
                  <c:v>45944</c:v>
                </c:pt>
                <c:pt idx="91">
                  <c:v>45943</c:v>
                </c:pt>
                <c:pt idx="92">
                  <c:v>45940</c:v>
                </c:pt>
                <c:pt idx="93">
                  <c:v>45939</c:v>
                </c:pt>
                <c:pt idx="94">
                  <c:v>45938</c:v>
                </c:pt>
                <c:pt idx="95">
                  <c:v>45937</c:v>
                </c:pt>
                <c:pt idx="96">
                  <c:v>45936</c:v>
                </c:pt>
                <c:pt idx="97">
                  <c:v>45933</c:v>
                </c:pt>
                <c:pt idx="98">
                  <c:v>45932</c:v>
                </c:pt>
                <c:pt idx="99">
                  <c:v>45930</c:v>
                </c:pt>
                <c:pt idx="100">
                  <c:v>45929</c:v>
                </c:pt>
                <c:pt idx="101">
                  <c:v>45926</c:v>
                </c:pt>
                <c:pt idx="102">
                  <c:v>45925</c:v>
                </c:pt>
                <c:pt idx="103">
                  <c:v>45924</c:v>
                </c:pt>
                <c:pt idx="104">
                  <c:v>45923</c:v>
                </c:pt>
                <c:pt idx="105">
                  <c:v>45922</c:v>
                </c:pt>
                <c:pt idx="106">
                  <c:v>45919</c:v>
                </c:pt>
                <c:pt idx="107">
                  <c:v>45918</c:v>
                </c:pt>
                <c:pt idx="108">
                  <c:v>45917</c:v>
                </c:pt>
                <c:pt idx="109">
                  <c:v>45916</c:v>
                </c:pt>
                <c:pt idx="110">
                  <c:v>45915</c:v>
                </c:pt>
                <c:pt idx="111">
                  <c:v>45912</c:v>
                </c:pt>
                <c:pt idx="112">
                  <c:v>45911</c:v>
                </c:pt>
                <c:pt idx="113">
                  <c:v>45910</c:v>
                </c:pt>
                <c:pt idx="114">
                  <c:v>45909</c:v>
                </c:pt>
                <c:pt idx="115">
                  <c:v>45908</c:v>
                </c:pt>
                <c:pt idx="116">
                  <c:v>45904</c:v>
                </c:pt>
                <c:pt idx="117">
                  <c:v>45903</c:v>
                </c:pt>
                <c:pt idx="118">
                  <c:v>45902</c:v>
                </c:pt>
                <c:pt idx="119">
                  <c:v>45901</c:v>
                </c:pt>
                <c:pt idx="120">
                  <c:v>45898</c:v>
                </c:pt>
                <c:pt idx="121">
                  <c:v>45897</c:v>
                </c:pt>
                <c:pt idx="122">
                  <c:v>45896</c:v>
                </c:pt>
                <c:pt idx="123">
                  <c:v>45895</c:v>
                </c:pt>
                <c:pt idx="124">
                  <c:v>45894</c:v>
                </c:pt>
                <c:pt idx="125">
                  <c:v>45891</c:v>
                </c:pt>
                <c:pt idx="126">
                  <c:v>45890</c:v>
                </c:pt>
                <c:pt idx="127">
                  <c:v>45889</c:v>
                </c:pt>
                <c:pt idx="128">
                  <c:v>45888</c:v>
                </c:pt>
                <c:pt idx="129">
                  <c:v>45887</c:v>
                </c:pt>
                <c:pt idx="130">
                  <c:v>45884</c:v>
                </c:pt>
                <c:pt idx="131">
                  <c:v>45883</c:v>
                </c:pt>
                <c:pt idx="132">
                  <c:v>45882</c:v>
                </c:pt>
                <c:pt idx="133">
                  <c:v>45881</c:v>
                </c:pt>
                <c:pt idx="134">
                  <c:v>45880</c:v>
                </c:pt>
                <c:pt idx="135">
                  <c:v>45877</c:v>
                </c:pt>
                <c:pt idx="136">
                  <c:v>45876</c:v>
                </c:pt>
                <c:pt idx="137">
                  <c:v>45875</c:v>
                </c:pt>
                <c:pt idx="138">
                  <c:v>45874</c:v>
                </c:pt>
                <c:pt idx="139">
                  <c:v>45873</c:v>
                </c:pt>
                <c:pt idx="140">
                  <c:v>45870</c:v>
                </c:pt>
                <c:pt idx="141">
                  <c:v>45869</c:v>
                </c:pt>
                <c:pt idx="142">
                  <c:v>45868</c:v>
                </c:pt>
                <c:pt idx="143">
                  <c:v>45867</c:v>
                </c:pt>
                <c:pt idx="144">
                  <c:v>45866</c:v>
                </c:pt>
                <c:pt idx="145">
                  <c:v>45863</c:v>
                </c:pt>
                <c:pt idx="146">
                  <c:v>45862</c:v>
                </c:pt>
                <c:pt idx="147">
                  <c:v>45861</c:v>
                </c:pt>
                <c:pt idx="148">
                  <c:v>45860</c:v>
                </c:pt>
                <c:pt idx="149">
                  <c:v>45859</c:v>
                </c:pt>
                <c:pt idx="150">
                  <c:v>45856</c:v>
                </c:pt>
                <c:pt idx="151">
                  <c:v>45855</c:v>
                </c:pt>
                <c:pt idx="152">
                  <c:v>45854</c:v>
                </c:pt>
                <c:pt idx="153">
                  <c:v>45852</c:v>
                </c:pt>
                <c:pt idx="154">
                  <c:v>45849</c:v>
                </c:pt>
                <c:pt idx="155">
                  <c:v>45848</c:v>
                </c:pt>
                <c:pt idx="156">
                  <c:v>45847</c:v>
                </c:pt>
                <c:pt idx="157">
                  <c:v>45846</c:v>
                </c:pt>
                <c:pt idx="158">
                  <c:v>45845</c:v>
                </c:pt>
                <c:pt idx="159">
                  <c:v>45842</c:v>
                </c:pt>
                <c:pt idx="160">
                  <c:v>45841</c:v>
                </c:pt>
                <c:pt idx="161">
                  <c:v>45840</c:v>
                </c:pt>
                <c:pt idx="162">
                  <c:v>45839</c:v>
                </c:pt>
                <c:pt idx="163">
                  <c:v>45838</c:v>
                </c:pt>
                <c:pt idx="164">
                  <c:v>45835</c:v>
                </c:pt>
                <c:pt idx="165">
                  <c:v>45834</c:v>
                </c:pt>
                <c:pt idx="166">
                  <c:v>45833</c:v>
                </c:pt>
                <c:pt idx="167">
                  <c:v>45832</c:v>
                </c:pt>
                <c:pt idx="168">
                  <c:v>45831</c:v>
                </c:pt>
                <c:pt idx="169">
                  <c:v>45828</c:v>
                </c:pt>
                <c:pt idx="170">
                  <c:v>45827</c:v>
                </c:pt>
                <c:pt idx="171">
                  <c:v>45826</c:v>
                </c:pt>
                <c:pt idx="172">
                  <c:v>45825</c:v>
                </c:pt>
                <c:pt idx="173">
                  <c:v>45824</c:v>
                </c:pt>
                <c:pt idx="174">
                  <c:v>45821</c:v>
                </c:pt>
                <c:pt idx="175">
                  <c:v>45819</c:v>
                </c:pt>
                <c:pt idx="176">
                  <c:v>45818</c:v>
                </c:pt>
                <c:pt idx="177">
                  <c:v>45814</c:v>
                </c:pt>
                <c:pt idx="178">
                  <c:v>45813</c:v>
                </c:pt>
                <c:pt idx="179">
                  <c:v>45812</c:v>
                </c:pt>
                <c:pt idx="180">
                  <c:v>45811</c:v>
                </c:pt>
                <c:pt idx="181">
                  <c:v>45810</c:v>
                </c:pt>
                <c:pt idx="182">
                  <c:v>45807</c:v>
                </c:pt>
                <c:pt idx="183">
                  <c:v>45806</c:v>
                </c:pt>
                <c:pt idx="184">
                  <c:v>45805</c:v>
                </c:pt>
                <c:pt idx="185">
                  <c:v>45804</c:v>
                </c:pt>
                <c:pt idx="186">
                  <c:v>45803</c:v>
                </c:pt>
                <c:pt idx="187">
                  <c:v>45800</c:v>
                </c:pt>
                <c:pt idx="188">
                  <c:v>45799</c:v>
                </c:pt>
                <c:pt idx="189">
                  <c:v>45798</c:v>
                </c:pt>
                <c:pt idx="190">
                  <c:v>45797</c:v>
                </c:pt>
                <c:pt idx="191">
                  <c:v>45796</c:v>
                </c:pt>
                <c:pt idx="192">
                  <c:v>45793</c:v>
                </c:pt>
                <c:pt idx="193">
                  <c:v>45792</c:v>
                </c:pt>
                <c:pt idx="194">
                  <c:v>45791</c:v>
                </c:pt>
                <c:pt idx="195">
                  <c:v>45790</c:v>
                </c:pt>
                <c:pt idx="196">
                  <c:v>45789</c:v>
                </c:pt>
                <c:pt idx="197">
                  <c:v>45786</c:v>
                </c:pt>
                <c:pt idx="198">
                  <c:v>45785</c:v>
                </c:pt>
                <c:pt idx="199">
                  <c:v>45784</c:v>
                </c:pt>
                <c:pt idx="200">
                  <c:v>45783</c:v>
                </c:pt>
                <c:pt idx="201">
                  <c:v>45782</c:v>
                </c:pt>
                <c:pt idx="202">
                  <c:v>45779</c:v>
                </c:pt>
                <c:pt idx="203">
                  <c:v>45777</c:v>
                </c:pt>
                <c:pt idx="204">
                  <c:v>45776</c:v>
                </c:pt>
                <c:pt idx="205">
                  <c:v>45775</c:v>
                </c:pt>
                <c:pt idx="206">
                  <c:v>45772</c:v>
                </c:pt>
                <c:pt idx="207">
                  <c:v>45771</c:v>
                </c:pt>
                <c:pt idx="208">
                  <c:v>45770</c:v>
                </c:pt>
                <c:pt idx="209">
                  <c:v>45769</c:v>
                </c:pt>
                <c:pt idx="210">
                  <c:v>45764</c:v>
                </c:pt>
                <c:pt idx="211">
                  <c:v>45763</c:v>
                </c:pt>
                <c:pt idx="212">
                  <c:v>45762</c:v>
                </c:pt>
                <c:pt idx="213">
                  <c:v>45761</c:v>
                </c:pt>
                <c:pt idx="214">
                  <c:v>45758</c:v>
                </c:pt>
                <c:pt idx="215">
                  <c:v>45757</c:v>
                </c:pt>
                <c:pt idx="216">
                  <c:v>45756</c:v>
                </c:pt>
                <c:pt idx="217">
                  <c:v>45755</c:v>
                </c:pt>
                <c:pt idx="218">
                  <c:v>45754</c:v>
                </c:pt>
                <c:pt idx="219">
                  <c:v>45751</c:v>
                </c:pt>
                <c:pt idx="220">
                  <c:v>45750</c:v>
                </c:pt>
                <c:pt idx="221">
                  <c:v>45749</c:v>
                </c:pt>
                <c:pt idx="222">
                  <c:v>45744</c:v>
                </c:pt>
                <c:pt idx="223">
                  <c:v>45743</c:v>
                </c:pt>
                <c:pt idx="224">
                  <c:v>45742</c:v>
                </c:pt>
                <c:pt idx="225">
                  <c:v>45741</c:v>
                </c:pt>
                <c:pt idx="226">
                  <c:v>45740</c:v>
                </c:pt>
                <c:pt idx="227">
                  <c:v>45737</c:v>
                </c:pt>
                <c:pt idx="228">
                  <c:v>45736</c:v>
                </c:pt>
                <c:pt idx="229">
                  <c:v>45735</c:v>
                </c:pt>
                <c:pt idx="230">
                  <c:v>45734</c:v>
                </c:pt>
                <c:pt idx="231">
                  <c:v>45733</c:v>
                </c:pt>
                <c:pt idx="232">
                  <c:v>45730</c:v>
                </c:pt>
                <c:pt idx="233">
                  <c:v>45729</c:v>
                </c:pt>
                <c:pt idx="234">
                  <c:v>45728</c:v>
                </c:pt>
                <c:pt idx="235">
                  <c:v>45727</c:v>
                </c:pt>
                <c:pt idx="236">
                  <c:v>45726</c:v>
                </c:pt>
                <c:pt idx="237">
                  <c:v>45723</c:v>
                </c:pt>
                <c:pt idx="238">
                  <c:v>45722</c:v>
                </c:pt>
                <c:pt idx="239">
                  <c:v>45721</c:v>
                </c:pt>
                <c:pt idx="240">
                  <c:v>45720</c:v>
                </c:pt>
                <c:pt idx="241">
                  <c:v>45719</c:v>
                </c:pt>
                <c:pt idx="242">
                  <c:v>45716</c:v>
                </c:pt>
                <c:pt idx="243">
                  <c:v>45715</c:v>
                </c:pt>
                <c:pt idx="244">
                  <c:v>45714</c:v>
                </c:pt>
                <c:pt idx="245">
                  <c:v>45713</c:v>
                </c:pt>
                <c:pt idx="246">
                  <c:v>45712</c:v>
                </c:pt>
                <c:pt idx="247">
                  <c:v>45709</c:v>
                </c:pt>
                <c:pt idx="248">
                  <c:v>45708</c:v>
                </c:pt>
                <c:pt idx="249">
                  <c:v>45707</c:v>
                </c:pt>
                <c:pt idx="250">
                  <c:v>45706</c:v>
                </c:pt>
                <c:pt idx="251">
                  <c:v>45705</c:v>
                </c:pt>
                <c:pt idx="252">
                  <c:v>45702</c:v>
                </c:pt>
                <c:pt idx="253">
                  <c:v>45701</c:v>
                </c:pt>
                <c:pt idx="254">
                  <c:v>45700</c:v>
                </c:pt>
                <c:pt idx="255">
                  <c:v>45699</c:v>
                </c:pt>
                <c:pt idx="256">
                  <c:v>45698</c:v>
                </c:pt>
                <c:pt idx="257">
                  <c:v>45695</c:v>
                </c:pt>
                <c:pt idx="258">
                  <c:v>45694</c:v>
                </c:pt>
                <c:pt idx="259">
                  <c:v>45693</c:v>
                </c:pt>
                <c:pt idx="260">
                  <c:v>45692</c:v>
                </c:pt>
                <c:pt idx="261">
                  <c:v>45691</c:v>
                </c:pt>
                <c:pt idx="262">
                  <c:v>45688</c:v>
                </c:pt>
                <c:pt idx="263">
                  <c:v>45687</c:v>
                </c:pt>
                <c:pt idx="264">
                  <c:v>45686</c:v>
                </c:pt>
                <c:pt idx="265">
                  <c:v>45685</c:v>
                </c:pt>
                <c:pt idx="266">
                  <c:v>45684</c:v>
                </c:pt>
                <c:pt idx="267">
                  <c:v>45681</c:v>
                </c:pt>
                <c:pt idx="268">
                  <c:v>45680</c:v>
                </c:pt>
                <c:pt idx="269">
                  <c:v>45679</c:v>
                </c:pt>
                <c:pt idx="270">
                  <c:v>45678</c:v>
                </c:pt>
                <c:pt idx="271">
                  <c:v>45677</c:v>
                </c:pt>
                <c:pt idx="272">
                  <c:v>45674</c:v>
                </c:pt>
                <c:pt idx="273">
                  <c:v>45673</c:v>
                </c:pt>
                <c:pt idx="274">
                  <c:v>45672</c:v>
                </c:pt>
                <c:pt idx="275">
                  <c:v>45671</c:v>
                </c:pt>
                <c:pt idx="276">
                  <c:v>45670</c:v>
                </c:pt>
                <c:pt idx="277">
                  <c:v>45667</c:v>
                </c:pt>
                <c:pt idx="278">
                  <c:v>45666</c:v>
                </c:pt>
                <c:pt idx="279">
                  <c:v>45665</c:v>
                </c:pt>
                <c:pt idx="280">
                  <c:v>45664</c:v>
                </c:pt>
                <c:pt idx="281">
                  <c:v>45663</c:v>
                </c:pt>
                <c:pt idx="282">
                  <c:v>45660</c:v>
                </c:pt>
                <c:pt idx="283">
                  <c:v>45659</c:v>
                </c:pt>
              </c:numCache>
            </c:numRef>
          </c:cat>
          <c:val>
            <c:numRef>
              <c:f>'SEPLAT Historical Data'!$B$2:$B$285</c:f>
              <c:numCache>
                <c:formatCode>#,##0.00</c:formatCode>
                <c:ptCount val="284"/>
                <c:pt idx="0">
                  <c:v>9099.9</c:v>
                </c:pt>
                <c:pt idx="1">
                  <c:v>9099.9</c:v>
                </c:pt>
                <c:pt idx="2">
                  <c:v>9099.9</c:v>
                </c:pt>
                <c:pt idx="3">
                  <c:v>8400</c:v>
                </c:pt>
                <c:pt idx="4">
                  <c:v>8400</c:v>
                </c:pt>
                <c:pt idx="5">
                  <c:v>8400</c:v>
                </c:pt>
                <c:pt idx="6">
                  <c:v>8107</c:v>
                </c:pt>
                <c:pt idx="7">
                  <c:v>7370</c:v>
                </c:pt>
                <c:pt idx="8">
                  <c:v>7370</c:v>
                </c:pt>
                <c:pt idx="9">
                  <c:v>7370</c:v>
                </c:pt>
                <c:pt idx="10">
                  <c:v>7370</c:v>
                </c:pt>
                <c:pt idx="11">
                  <c:v>7370</c:v>
                </c:pt>
                <c:pt idx="12">
                  <c:v>6700</c:v>
                </c:pt>
                <c:pt idx="13">
                  <c:v>6700</c:v>
                </c:pt>
                <c:pt idx="14">
                  <c:v>6700</c:v>
                </c:pt>
                <c:pt idx="15">
                  <c:v>6700</c:v>
                </c:pt>
                <c:pt idx="16">
                  <c:v>6700</c:v>
                </c:pt>
                <c:pt idx="17">
                  <c:v>6700</c:v>
                </c:pt>
                <c:pt idx="18">
                  <c:v>6700</c:v>
                </c:pt>
                <c:pt idx="19">
                  <c:v>6700</c:v>
                </c:pt>
                <c:pt idx="20">
                  <c:v>6700</c:v>
                </c:pt>
                <c:pt idx="21">
                  <c:v>6700</c:v>
                </c:pt>
                <c:pt idx="22">
                  <c:v>6700</c:v>
                </c:pt>
                <c:pt idx="23">
                  <c:v>6700</c:v>
                </c:pt>
                <c:pt idx="24">
                  <c:v>6700</c:v>
                </c:pt>
                <c:pt idx="25">
                  <c:v>6700</c:v>
                </c:pt>
                <c:pt idx="26">
                  <c:v>6700</c:v>
                </c:pt>
                <c:pt idx="27">
                  <c:v>6700</c:v>
                </c:pt>
                <c:pt idx="28">
                  <c:v>6171</c:v>
                </c:pt>
                <c:pt idx="29">
                  <c:v>6171</c:v>
                </c:pt>
                <c:pt idx="30">
                  <c:v>6171</c:v>
                </c:pt>
                <c:pt idx="31">
                  <c:v>6171</c:v>
                </c:pt>
                <c:pt idx="32">
                  <c:v>6171</c:v>
                </c:pt>
                <c:pt idx="33">
                  <c:v>5610</c:v>
                </c:pt>
                <c:pt idx="34">
                  <c:v>5610</c:v>
                </c:pt>
                <c:pt idx="35">
                  <c:v>5610</c:v>
                </c:pt>
                <c:pt idx="36">
                  <c:v>5809</c:v>
                </c:pt>
                <c:pt idx="37">
                  <c:v>5809</c:v>
                </c:pt>
                <c:pt idx="38">
                  <c:v>5809</c:v>
                </c:pt>
                <c:pt idx="39">
                  <c:v>5809</c:v>
                </c:pt>
                <c:pt idx="40">
                  <c:v>5809</c:v>
                </c:pt>
                <c:pt idx="41">
                  <c:v>5809</c:v>
                </c:pt>
                <c:pt idx="42">
                  <c:v>5809</c:v>
                </c:pt>
                <c:pt idx="43">
                  <c:v>5809</c:v>
                </c:pt>
                <c:pt idx="44">
                  <c:v>5809</c:v>
                </c:pt>
                <c:pt idx="45">
                  <c:v>5809</c:v>
                </c:pt>
                <c:pt idx="46">
                  <c:v>5809</c:v>
                </c:pt>
                <c:pt idx="47">
                  <c:v>5809</c:v>
                </c:pt>
                <c:pt idx="48">
                  <c:v>5809</c:v>
                </c:pt>
                <c:pt idx="49">
                  <c:v>5809</c:v>
                </c:pt>
                <c:pt idx="50">
                  <c:v>5809</c:v>
                </c:pt>
                <c:pt idx="51">
                  <c:v>5809</c:v>
                </c:pt>
                <c:pt idx="52">
                  <c:v>5809</c:v>
                </c:pt>
                <c:pt idx="53">
                  <c:v>5809</c:v>
                </c:pt>
                <c:pt idx="54">
                  <c:v>5809</c:v>
                </c:pt>
                <c:pt idx="55">
                  <c:v>5809</c:v>
                </c:pt>
                <c:pt idx="56">
                  <c:v>5809</c:v>
                </c:pt>
                <c:pt idx="57">
                  <c:v>5809</c:v>
                </c:pt>
                <c:pt idx="58">
                  <c:v>5809</c:v>
                </c:pt>
                <c:pt idx="59">
                  <c:v>5809</c:v>
                </c:pt>
                <c:pt idx="60">
                  <c:v>5809</c:v>
                </c:pt>
                <c:pt idx="61">
                  <c:v>5809</c:v>
                </c:pt>
                <c:pt idx="62">
                  <c:v>5809</c:v>
                </c:pt>
                <c:pt idx="63">
                  <c:v>5809</c:v>
                </c:pt>
                <c:pt idx="64">
                  <c:v>5809</c:v>
                </c:pt>
                <c:pt idx="65">
                  <c:v>5809</c:v>
                </c:pt>
                <c:pt idx="66">
                  <c:v>5809</c:v>
                </c:pt>
                <c:pt idx="67">
                  <c:v>5809</c:v>
                </c:pt>
                <c:pt idx="68">
                  <c:v>5877.17</c:v>
                </c:pt>
                <c:pt idx="69">
                  <c:v>5917.2</c:v>
                </c:pt>
                <c:pt idx="70">
                  <c:v>5877.17</c:v>
                </c:pt>
                <c:pt idx="71">
                  <c:v>5877.17</c:v>
                </c:pt>
                <c:pt idx="72">
                  <c:v>5877.17</c:v>
                </c:pt>
                <c:pt idx="73">
                  <c:v>5917.2</c:v>
                </c:pt>
                <c:pt idx="74">
                  <c:v>5917.2</c:v>
                </c:pt>
                <c:pt idx="75">
                  <c:v>5917.2</c:v>
                </c:pt>
                <c:pt idx="76">
                  <c:v>5917.2</c:v>
                </c:pt>
                <c:pt idx="77">
                  <c:v>5917.2</c:v>
                </c:pt>
                <c:pt idx="78">
                  <c:v>5917.2</c:v>
                </c:pt>
                <c:pt idx="79">
                  <c:v>5917.2</c:v>
                </c:pt>
                <c:pt idx="80">
                  <c:v>5917.2</c:v>
                </c:pt>
                <c:pt idx="81">
                  <c:v>5917.2</c:v>
                </c:pt>
                <c:pt idx="82">
                  <c:v>5917.2</c:v>
                </c:pt>
                <c:pt idx="83">
                  <c:v>5917.2</c:v>
                </c:pt>
                <c:pt idx="84">
                  <c:v>5917.2</c:v>
                </c:pt>
                <c:pt idx="85">
                  <c:v>5917.2</c:v>
                </c:pt>
                <c:pt idx="86">
                  <c:v>5917.2</c:v>
                </c:pt>
                <c:pt idx="87">
                  <c:v>5917.2</c:v>
                </c:pt>
                <c:pt idx="88">
                  <c:v>5917.2</c:v>
                </c:pt>
                <c:pt idx="89">
                  <c:v>5917.2</c:v>
                </c:pt>
                <c:pt idx="90">
                  <c:v>5917.2</c:v>
                </c:pt>
                <c:pt idx="91">
                  <c:v>5917.2</c:v>
                </c:pt>
                <c:pt idx="92">
                  <c:v>5917.2</c:v>
                </c:pt>
                <c:pt idx="93">
                  <c:v>5917.2</c:v>
                </c:pt>
                <c:pt idx="94">
                  <c:v>5917.2</c:v>
                </c:pt>
                <c:pt idx="95">
                  <c:v>5917.2</c:v>
                </c:pt>
                <c:pt idx="96">
                  <c:v>5917.2</c:v>
                </c:pt>
                <c:pt idx="97">
                  <c:v>5379.3</c:v>
                </c:pt>
                <c:pt idx="98">
                  <c:v>5379.3</c:v>
                </c:pt>
                <c:pt idx="99">
                  <c:v>5379.3</c:v>
                </c:pt>
                <c:pt idx="100">
                  <c:v>5379.3</c:v>
                </c:pt>
                <c:pt idx="101">
                  <c:v>5379.3</c:v>
                </c:pt>
                <c:pt idx="102">
                  <c:v>5379.3</c:v>
                </c:pt>
                <c:pt idx="103">
                  <c:v>5379.3</c:v>
                </c:pt>
                <c:pt idx="104">
                  <c:v>5379.3</c:v>
                </c:pt>
                <c:pt idx="105">
                  <c:v>5379.3</c:v>
                </c:pt>
                <c:pt idx="106">
                  <c:v>5379.3</c:v>
                </c:pt>
                <c:pt idx="107">
                  <c:v>5379.3</c:v>
                </c:pt>
                <c:pt idx="108">
                  <c:v>5379.3</c:v>
                </c:pt>
                <c:pt idx="109">
                  <c:v>5379.3</c:v>
                </c:pt>
                <c:pt idx="110">
                  <c:v>5379.3</c:v>
                </c:pt>
                <c:pt idx="111">
                  <c:v>5379.3</c:v>
                </c:pt>
                <c:pt idx="112">
                  <c:v>5379.3</c:v>
                </c:pt>
                <c:pt idx="113">
                  <c:v>5379.3</c:v>
                </c:pt>
                <c:pt idx="114">
                  <c:v>5379.3</c:v>
                </c:pt>
                <c:pt idx="115">
                  <c:v>5379.3</c:v>
                </c:pt>
                <c:pt idx="116">
                  <c:v>5379.3</c:v>
                </c:pt>
                <c:pt idx="117">
                  <c:v>5379.3</c:v>
                </c:pt>
                <c:pt idx="118">
                  <c:v>5379.3</c:v>
                </c:pt>
                <c:pt idx="119">
                  <c:v>5379.3</c:v>
                </c:pt>
                <c:pt idx="120">
                  <c:v>5379.3</c:v>
                </c:pt>
                <c:pt idx="121">
                  <c:v>5379.3</c:v>
                </c:pt>
                <c:pt idx="122">
                  <c:v>5379.3</c:v>
                </c:pt>
                <c:pt idx="123">
                  <c:v>5379.3</c:v>
                </c:pt>
                <c:pt idx="124">
                  <c:v>5379.3</c:v>
                </c:pt>
                <c:pt idx="125">
                  <c:v>5379.3</c:v>
                </c:pt>
                <c:pt idx="126">
                  <c:v>5379.3</c:v>
                </c:pt>
                <c:pt idx="127">
                  <c:v>5379.3</c:v>
                </c:pt>
                <c:pt idx="128">
                  <c:v>5379.3</c:v>
                </c:pt>
                <c:pt idx="129">
                  <c:v>5379.3</c:v>
                </c:pt>
                <c:pt idx="130">
                  <c:v>5379.3</c:v>
                </c:pt>
                <c:pt idx="131">
                  <c:v>5379.3</c:v>
                </c:pt>
                <c:pt idx="132">
                  <c:v>5450</c:v>
                </c:pt>
                <c:pt idx="133">
                  <c:v>5450</c:v>
                </c:pt>
                <c:pt idx="134">
                  <c:v>5450</c:v>
                </c:pt>
                <c:pt idx="135">
                  <c:v>5450</c:v>
                </c:pt>
                <c:pt idx="136">
                  <c:v>5450</c:v>
                </c:pt>
                <c:pt idx="137">
                  <c:v>5450</c:v>
                </c:pt>
                <c:pt idx="138">
                  <c:v>5450</c:v>
                </c:pt>
                <c:pt idx="139">
                  <c:v>5450</c:v>
                </c:pt>
                <c:pt idx="140">
                  <c:v>5450</c:v>
                </c:pt>
                <c:pt idx="141">
                  <c:v>5450</c:v>
                </c:pt>
                <c:pt idx="142">
                  <c:v>5450</c:v>
                </c:pt>
                <c:pt idx="143">
                  <c:v>5450</c:v>
                </c:pt>
                <c:pt idx="144">
                  <c:v>5450</c:v>
                </c:pt>
                <c:pt idx="145">
                  <c:v>5450</c:v>
                </c:pt>
                <c:pt idx="146">
                  <c:v>5450</c:v>
                </c:pt>
                <c:pt idx="147">
                  <c:v>5450</c:v>
                </c:pt>
                <c:pt idx="148">
                  <c:v>5450</c:v>
                </c:pt>
                <c:pt idx="149">
                  <c:v>5450</c:v>
                </c:pt>
                <c:pt idx="150">
                  <c:v>5450</c:v>
                </c:pt>
                <c:pt idx="151">
                  <c:v>5450</c:v>
                </c:pt>
                <c:pt idx="152">
                  <c:v>5450</c:v>
                </c:pt>
                <c:pt idx="153">
                  <c:v>5450</c:v>
                </c:pt>
                <c:pt idx="154">
                  <c:v>5450</c:v>
                </c:pt>
                <c:pt idx="155">
                  <c:v>5450</c:v>
                </c:pt>
                <c:pt idx="156">
                  <c:v>5450</c:v>
                </c:pt>
                <c:pt idx="157">
                  <c:v>5450</c:v>
                </c:pt>
                <c:pt idx="158">
                  <c:v>5450</c:v>
                </c:pt>
                <c:pt idx="159">
                  <c:v>5450</c:v>
                </c:pt>
                <c:pt idx="160">
                  <c:v>5450</c:v>
                </c:pt>
                <c:pt idx="161">
                  <c:v>5450</c:v>
                </c:pt>
                <c:pt idx="162">
                  <c:v>5450</c:v>
                </c:pt>
                <c:pt idx="163">
                  <c:v>5450</c:v>
                </c:pt>
                <c:pt idx="164">
                  <c:v>5450</c:v>
                </c:pt>
                <c:pt idx="165">
                  <c:v>5450</c:v>
                </c:pt>
                <c:pt idx="166">
                  <c:v>5450</c:v>
                </c:pt>
                <c:pt idx="167">
                  <c:v>5450</c:v>
                </c:pt>
                <c:pt idx="168">
                  <c:v>5450</c:v>
                </c:pt>
                <c:pt idx="169">
                  <c:v>5450</c:v>
                </c:pt>
                <c:pt idx="170">
                  <c:v>5450</c:v>
                </c:pt>
                <c:pt idx="171">
                  <c:v>5450</c:v>
                </c:pt>
                <c:pt idx="172">
                  <c:v>4964.3999999999996</c:v>
                </c:pt>
                <c:pt idx="173">
                  <c:v>4964.3999999999996</c:v>
                </c:pt>
                <c:pt idx="174">
                  <c:v>4964.3999999999996</c:v>
                </c:pt>
                <c:pt idx="175">
                  <c:v>4964.3999999999996</c:v>
                </c:pt>
                <c:pt idx="176">
                  <c:v>4964.3999999999996</c:v>
                </c:pt>
                <c:pt idx="177">
                  <c:v>4964.3999999999996</c:v>
                </c:pt>
                <c:pt idx="178">
                  <c:v>4964.3999999999996</c:v>
                </c:pt>
                <c:pt idx="179">
                  <c:v>4964.3999999999996</c:v>
                </c:pt>
                <c:pt idx="180">
                  <c:v>4964.3999999999996</c:v>
                </c:pt>
                <c:pt idx="181">
                  <c:v>4964.3999999999996</c:v>
                </c:pt>
                <c:pt idx="182">
                  <c:v>4964.3999999999996</c:v>
                </c:pt>
                <c:pt idx="183">
                  <c:v>4964.3999999999996</c:v>
                </c:pt>
                <c:pt idx="184">
                  <c:v>5516</c:v>
                </c:pt>
                <c:pt idx="185">
                  <c:v>5516</c:v>
                </c:pt>
                <c:pt idx="186">
                  <c:v>5516</c:v>
                </c:pt>
                <c:pt idx="187">
                  <c:v>5588.9</c:v>
                </c:pt>
                <c:pt idx="188">
                  <c:v>5588.9</c:v>
                </c:pt>
                <c:pt idx="189">
                  <c:v>5588.9</c:v>
                </c:pt>
                <c:pt idx="190">
                  <c:v>5588.9</c:v>
                </c:pt>
                <c:pt idx="191">
                  <c:v>5588.9</c:v>
                </c:pt>
                <c:pt idx="192">
                  <c:v>5588.9</c:v>
                </c:pt>
                <c:pt idx="193">
                  <c:v>5588.9</c:v>
                </c:pt>
                <c:pt idx="194">
                  <c:v>5588.9</c:v>
                </c:pt>
                <c:pt idx="195">
                  <c:v>5588.9</c:v>
                </c:pt>
                <c:pt idx="196">
                  <c:v>5588.9</c:v>
                </c:pt>
                <c:pt idx="197">
                  <c:v>5646.88</c:v>
                </c:pt>
                <c:pt idx="198">
                  <c:v>5646.88</c:v>
                </c:pt>
                <c:pt idx="199">
                  <c:v>5646.88</c:v>
                </c:pt>
                <c:pt idx="200">
                  <c:v>5646.88</c:v>
                </c:pt>
                <c:pt idx="201">
                  <c:v>5646.88</c:v>
                </c:pt>
                <c:pt idx="202">
                  <c:v>5700</c:v>
                </c:pt>
                <c:pt idx="203">
                  <c:v>5700</c:v>
                </c:pt>
                <c:pt idx="204">
                  <c:v>5700</c:v>
                </c:pt>
                <c:pt idx="205">
                  <c:v>5700</c:v>
                </c:pt>
                <c:pt idx="206">
                  <c:v>5700</c:v>
                </c:pt>
                <c:pt idx="207">
                  <c:v>5700</c:v>
                </c:pt>
                <c:pt idx="208">
                  <c:v>5700</c:v>
                </c:pt>
                <c:pt idx="209">
                  <c:v>5700</c:v>
                </c:pt>
                <c:pt idx="210">
                  <c:v>5700</c:v>
                </c:pt>
                <c:pt idx="211">
                  <c:v>5700</c:v>
                </c:pt>
                <c:pt idx="212">
                  <c:v>5700</c:v>
                </c:pt>
                <c:pt idx="213">
                  <c:v>5700</c:v>
                </c:pt>
                <c:pt idx="214">
                  <c:v>5700</c:v>
                </c:pt>
                <c:pt idx="215">
                  <c:v>5700</c:v>
                </c:pt>
                <c:pt idx="216">
                  <c:v>5700</c:v>
                </c:pt>
                <c:pt idx="217">
                  <c:v>5700</c:v>
                </c:pt>
                <c:pt idx="218">
                  <c:v>5700</c:v>
                </c:pt>
                <c:pt idx="219">
                  <c:v>5700</c:v>
                </c:pt>
                <c:pt idx="220">
                  <c:v>5700</c:v>
                </c:pt>
                <c:pt idx="221">
                  <c:v>5700</c:v>
                </c:pt>
                <c:pt idx="222">
                  <c:v>5700</c:v>
                </c:pt>
                <c:pt idx="223">
                  <c:v>5700</c:v>
                </c:pt>
                <c:pt idx="224">
                  <c:v>5700</c:v>
                </c:pt>
                <c:pt idx="225">
                  <c:v>5700</c:v>
                </c:pt>
                <c:pt idx="226">
                  <c:v>5700</c:v>
                </c:pt>
                <c:pt idx="227">
                  <c:v>5700</c:v>
                </c:pt>
                <c:pt idx="228">
                  <c:v>5700</c:v>
                </c:pt>
                <c:pt idx="229">
                  <c:v>5700</c:v>
                </c:pt>
                <c:pt idx="230">
                  <c:v>5700</c:v>
                </c:pt>
                <c:pt idx="231">
                  <c:v>5700</c:v>
                </c:pt>
                <c:pt idx="232">
                  <c:v>5700</c:v>
                </c:pt>
                <c:pt idx="233">
                  <c:v>5700</c:v>
                </c:pt>
                <c:pt idx="234">
                  <c:v>5700</c:v>
                </c:pt>
                <c:pt idx="235">
                  <c:v>5700</c:v>
                </c:pt>
                <c:pt idx="236">
                  <c:v>5700</c:v>
                </c:pt>
                <c:pt idx="237">
                  <c:v>5700</c:v>
                </c:pt>
                <c:pt idx="238">
                  <c:v>5700</c:v>
                </c:pt>
                <c:pt idx="239">
                  <c:v>5700</c:v>
                </c:pt>
                <c:pt idx="240">
                  <c:v>5700</c:v>
                </c:pt>
                <c:pt idx="241">
                  <c:v>5700</c:v>
                </c:pt>
                <c:pt idx="242">
                  <c:v>5700</c:v>
                </c:pt>
                <c:pt idx="243">
                  <c:v>5700</c:v>
                </c:pt>
                <c:pt idx="244">
                  <c:v>5700</c:v>
                </c:pt>
                <c:pt idx="245">
                  <c:v>5700</c:v>
                </c:pt>
                <c:pt idx="246">
                  <c:v>5700</c:v>
                </c:pt>
                <c:pt idx="247">
                  <c:v>5700</c:v>
                </c:pt>
                <c:pt idx="248">
                  <c:v>5700</c:v>
                </c:pt>
                <c:pt idx="249">
                  <c:v>5700</c:v>
                </c:pt>
                <c:pt idx="250">
                  <c:v>5700</c:v>
                </c:pt>
                <c:pt idx="251">
                  <c:v>5700</c:v>
                </c:pt>
                <c:pt idx="252">
                  <c:v>5700</c:v>
                </c:pt>
                <c:pt idx="253">
                  <c:v>5700</c:v>
                </c:pt>
                <c:pt idx="254">
                  <c:v>5700</c:v>
                </c:pt>
                <c:pt idx="255">
                  <c:v>5700</c:v>
                </c:pt>
                <c:pt idx="256">
                  <c:v>5700</c:v>
                </c:pt>
                <c:pt idx="257">
                  <c:v>5700</c:v>
                </c:pt>
                <c:pt idx="258">
                  <c:v>5700</c:v>
                </c:pt>
                <c:pt idx="259">
                  <c:v>5700</c:v>
                </c:pt>
                <c:pt idx="260">
                  <c:v>5700</c:v>
                </c:pt>
                <c:pt idx="261">
                  <c:v>5700</c:v>
                </c:pt>
                <c:pt idx="262">
                  <c:v>5700</c:v>
                </c:pt>
                <c:pt idx="263">
                  <c:v>5700</c:v>
                </c:pt>
                <c:pt idx="264">
                  <c:v>5700</c:v>
                </c:pt>
                <c:pt idx="265">
                  <c:v>5700</c:v>
                </c:pt>
                <c:pt idx="266">
                  <c:v>5700</c:v>
                </c:pt>
                <c:pt idx="267">
                  <c:v>5700</c:v>
                </c:pt>
                <c:pt idx="268">
                  <c:v>5700</c:v>
                </c:pt>
                <c:pt idx="269">
                  <c:v>5700</c:v>
                </c:pt>
                <c:pt idx="270">
                  <c:v>5700</c:v>
                </c:pt>
                <c:pt idx="271">
                  <c:v>5700</c:v>
                </c:pt>
                <c:pt idx="272">
                  <c:v>5700</c:v>
                </c:pt>
                <c:pt idx="273">
                  <c:v>5700</c:v>
                </c:pt>
                <c:pt idx="274">
                  <c:v>5700</c:v>
                </c:pt>
                <c:pt idx="275">
                  <c:v>5700</c:v>
                </c:pt>
                <c:pt idx="276">
                  <c:v>5700</c:v>
                </c:pt>
                <c:pt idx="277">
                  <c:v>5700</c:v>
                </c:pt>
                <c:pt idx="278">
                  <c:v>5700</c:v>
                </c:pt>
                <c:pt idx="279">
                  <c:v>5700</c:v>
                </c:pt>
                <c:pt idx="280">
                  <c:v>5700</c:v>
                </c:pt>
                <c:pt idx="281">
                  <c:v>5700</c:v>
                </c:pt>
                <c:pt idx="282">
                  <c:v>5700</c:v>
                </c:pt>
                <c:pt idx="283">
                  <c:v>5700</c:v>
                </c:pt>
              </c:numCache>
            </c:numRef>
          </c:val>
          <c:smooth val="0"/>
          <c:extLst>
            <c:ext xmlns:c16="http://schemas.microsoft.com/office/drawing/2014/chart" uri="{C3380CC4-5D6E-409C-BE32-E72D297353CC}">
              <c16:uniqueId val="{00000000-82D2-4B78-9438-1B3E9B4C2A2C}"/>
            </c:ext>
          </c:extLst>
        </c:ser>
        <c:dLbls>
          <c:showLegendKey val="0"/>
          <c:showVal val="0"/>
          <c:showCatName val="0"/>
          <c:showSerName val="0"/>
          <c:showPercent val="0"/>
          <c:showBubbleSize val="0"/>
        </c:dLbls>
        <c:smooth val="0"/>
        <c:axId val="720798008"/>
        <c:axId val="720798368"/>
      </c:lineChart>
      <c:dateAx>
        <c:axId val="720798008"/>
        <c:scaling>
          <c:orientation val="minMax"/>
        </c:scaling>
        <c:delete val="0"/>
        <c:axPos val="b"/>
        <c:numFmt formatCode="[$]d\ mmm\ yyyy;@" c16r2:formatcode2="[$-en-NG,1]d\ mmm\ 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720798368"/>
        <c:crosses val="autoZero"/>
        <c:auto val="1"/>
        <c:lblOffset val="100"/>
        <c:baseTimeUnit val="days"/>
      </c:dateAx>
      <c:valAx>
        <c:axId val="72079836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G"/>
          </a:p>
        </c:txPr>
        <c:crossAx val="720798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NG"/>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1" dirty="0"/>
              <a:t>Dividend History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Sheet1!$B$2</c:f>
              <c:numCache>
                <c:formatCode>General</c:formatCode>
                <c:ptCount val="1"/>
                <c:pt idx="0">
                  <c:v>1</c:v>
                </c:pt>
              </c:numCache>
            </c:numRef>
          </c:val>
          <c:extLst>
            <c:ext xmlns:c16="http://schemas.microsoft.com/office/drawing/2014/chart" uri="{C3380CC4-5D6E-409C-BE32-E72D297353CC}">
              <c16:uniqueId val="{00000000-4F6A-48BE-866D-E97673EFE0D2}"/>
            </c:ext>
          </c:extLst>
        </c:ser>
        <c:ser>
          <c:idx val="1"/>
          <c:order val="1"/>
          <c:tx>
            <c:strRef>
              <c:f>Sheet1!$C$1</c:f>
              <c:strCache>
                <c:ptCount val="1"/>
                <c:pt idx="0">
                  <c:v>2021</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Sheet1!$C$2</c:f>
              <c:numCache>
                <c:formatCode>General</c:formatCode>
                <c:ptCount val="1"/>
                <c:pt idx="0">
                  <c:v>1</c:v>
                </c:pt>
              </c:numCache>
            </c:numRef>
          </c:val>
          <c:extLst>
            <c:ext xmlns:c16="http://schemas.microsoft.com/office/drawing/2014/chart" uri="{C3380CC4-5D6E-409C-BE32-E72D297353CC}">
              <c16:uniqueId val="{00000001-4F6A-48BE-866D-E97673EFE0D2}"/>
            </c:ext>
          </c:extLst>
        </c:ser>
        <c:ser>
          <c:idx val="2"/>
          <c:order val="2"/>
          <c:tx>
            <c:strRef>
              <c:f>Sheet1!$D$1</c:f>
              <c:strCache>
                <c:ptCount val="1"/>
                <c:pt idx="0">
                  <c:v>2022</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Sheet1!$D$2</c:f>
              <c:numCache>
                <c:formatCode>General</c:formatCode>
                <c:ptCount val="1"/>
                <c:pt idx="0">
                  <c:v>2</c:v>
                </c:pt>
              </c:numCache>
            </c:numRef>
          </c:val>
          <c:extLst>
            <c:ext xmlns:c16="http://schemas.microsoft.com/office/drawing/2014/chart" uri="{C3380CC4-5D6E-409C-BE32-E72D297353CC}">
              <c16:uniqueId val="{00000002-4F6A-48BE-866D-E97673EFE0D2}"/>
            </c:ext>
          </c:extLst>
        </c:ser>
        <c:ser>
          <c:idx val="3"/>
          <c:order val="3"/>
          <c:tx>
            <c:strRef>
              <c:f>Sheet1!$E$1</c:f>
              <c:strCache>
                <c:ptCount val="1"/>
                <c:pt idx="0">
                  <c:v>2023</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Sheet1!$E$2</c:f>
              <c:numCache>
                <c:formatCode>General</c:formatCode>
                <c:ptCount val="1"/>
                <c:pt idx="0">
                  <c:v>1.9</c:v>
                </c:pt>
              </c:numCache>
            </c:numRef>
          </c:val>
          <c:extLst>
            <c:ext xmlns:c16="http://schemas.microsoft.com/office/drawing/2014/chart" uri="{C3380CC4-5D6E-409C-BE32-E72D297353CC}">
              <c16:uniqueId val="{00000003-4F6A-48BE-866D-E97673EFE0D2}"/>
            </c:ext>
          </c:extLst>
        </c:ser>
        <c:ser>
          <c:idx val="4"/>
          <c:order val="4"/>
          <c:tx>
            <c:strRef>
              <c:f>Sheet1!$F$1</c:f>
              <c:strCache>
                <c:ptCount val="1"/>
                <c:pt idx="0">
                  <c:v>2024</c:v>
                </c:pt>
              </c:strCache>
            </c:strRef>
          </c:tx>
          <c:spPr>
            <a:solidFill>
              <a:srgbClr val="215968"/>
            </a:solidFill>
            <a:ln>
              <a:noFill/>
            </a:ln>
            <a:effectLst/>
          </c:spPr>
          <c:invertIfNegative val="0"/>
          <c:dPt>
            <c:idx val="0"/>
            <c:invertIfNegative val="0"/>
            <c:bubble3D val="0"/>
            <c:spPr>
              <a:solidFill>
                <a:srgbClr val="215968"/>
              </a:solidFill>
              <a:ln>
                <a:noFill/>
              </a:ln>
              <a:effectLst/>
            </c:spPr>
            <c:extLst>
              <c:ext xmlns:c16="http://schemas.microsoft.com/office/drawing/2014/chart" uri="{C3380CC4-5D6E-409C-BE32-E72D297353CC}">
                <c16:uniqueId val="{00000005-4F6A-48BE-866D-E97673EFE0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Sheet1!$F$2</c:f>
              <c:numCache>
                <c:formatCode>General</c:formatCode>
                <c:ptCount val="1"/>
                <c:pt idx="0">
                  <c:v>1.2</c:v>
                </c:pt>
              </c:numCache>
            </c:numRef>
          </c:val>
          <c:extLst>
            <c:ext xmlns:c16="http://schemas.microsoft.com/office/drawing/2014/chart" uri="{C3380CC4-5D6E-409C-BE32-E72D297353CC}">
              <c16:uniqueId val="{00000006-4F6A-48BE-866D-E97673EFE0D2}"/>
            </c:ext>
          </c:extLst>
        </c:ser>
        <c:ser>
          <c:idx val="5"/>
          <c:order val="5"/>
          <c:tx>
            <c:strRef>
              <c:f>Sheet1!$G$1</c:f>
              <c:strCache>
                <c:ptCount val="1"/>
                <c:pt idx="0">
                  <c:v>2025(I)</c:v>
                </c:pt>
              </c:strCache>
            </c:strRef>
          </c:tx>
          <c:spPr>
            <a:solidFill>
              <a:srgbClr val="2159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Dividend History</c:v>
                </c:pt>
              </c:strCache>
            </c:strRef>
          </c:cat>
          <c:val>
            <c:numRef>
              <c:f>Sheet1!$G$2</c:f>
              <c:numCache>
                <c:formatCode>General</c:formatCode>
                <c:ptCount val="1"/>
                <c:pt idx="0">
                  <c:v>4</c:v>
                </c:pt>
              </c:numCache>
            </c:numRef>
          </c:val>
          <c:extLst>
            <c:ext xmlns:c16="http://schemas.microsoft.com/office/drawing/2014/chart" uri="{C3380CC4-5D6E-409C-BE32-E72D297353CC}">
              <c16:uniqueId val="{00000002-09C9-41D0-9211-ADCE20668B43}"/>
            </c:ext>
          </c:extLst>
        </c:ser>
        <c:dLbls>
          <c:dLblPos val="outEnd"/>
          <c:showLegendKey val="0"/>
          <c:showVal val="1"/>
          <c:showCatName val="0"/>
          <c:showSerName val="0"/>
          <c:showPercent val="0"/>
          <c:showBubbleSize val="0"/>
        </c:dLbls>
        <c:gapWidth val="219"/>
        <c:overlap val="-27"/>
        <c:axId val="1760703296"/>
        <c:axId val="1760694656"/>
      </c:barChart>
      <c:catAx>
        <c:axId val="1760703296"/>
        <c:scaling>
          <c:orientation val="minMax"/>
        </c:scaling>
        <c:delete val="1"/>
        <c:axPos val="b"/>
        <c:numFmt formatCode="General" sourceLinked="1"/>
        <c:majorTickMark val="none"/>
        <c:minorTickMark val="none"/>
        <c:tickLblPos val="nextTo"/>
        <c:crossAx val="1760694656"/>
        <c:crosses val="autoZero"/>
        <c:auto val="1"/>
        <c:lblAlgn val="ctr"/>
        <c:lblOffset val="100"/>
        <c:noMultiLvlLbl val="0"/>
      </c:catAx>
      <c:valAx>
        <c:axId val="17606946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6070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3EEA-4B48-4E62-A45E-91E25648F9E6}" type="datetimeFigureOut">
              <a:rPr lang="en-US" smtClean="0"/>
              <a:t>2/23/2026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0AD5D-6671-423D-8A78-CD1C931BDCD1}" type="slidenum">
              <a:rPr lang="en-US" smtClean="0"/>
              <a:t>‹#›</a:t>
            </a:fld>
            <a:endParaRPr lang="en-US"/>
          </a:p>
        </p:txBody>
      </p:sp>
    </p:spTree>
    <p:extLst>
      <p:ext uri="{BB962C8B-B14F-4D97-AF65-F5344CB8AC3E}">
        <p14:creationId xmlns:p14="http://schemas.microsoft.com/office/powerpoint/2010/main" val="214584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0C30AD5D-6671-423D-8A78-CD1C931BDCD1}" type="slidenum">
              <a:rPr lang="en-US" smtClean="0"/>
              <a:t>1</a:t>
            </a:fld>
            <a:endParaRPr lang="en-US"/>
          </a:p>
        </p:txBody>
      </p:sp>
    </p:spTree>
    <p:extLst>
      <p:ext uri="{BB962C8B-B14F-4D97-AF65-F5344CB8AC3E}">
        <p14:creationId xmlns:p14="http://schemas.microsoft.com/office/powerpoint/2010/main" val="2965855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CE1DA3A-13C7-3FD3-3E31-775A7754181F}"/>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F4E284AC-2010-AB75-273D-9C384ADA398A}"/>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403BAB9A-A984-7232-F2F2-F7129EA9372B}"/>
              </a:ext>
            </a:extLst>
          </p:cNvPr>
          <p:cNvSpPr>
            <a:spLocks noGrp="1" noRot="1" noChangeAspect="1" noTextEdit="1"/>
          </p:cNvSpPr>
          <p:nvPr>
            <p:ph type="sldImg" idx="2"/>
          </p:nvPr>
        </p:nvSpPr>
        <p:spPr/>
      </p:sp>
    </p:spTree>
    <p:extLst>
      <p:ext uri="{BB962C8B-B14F-4D97-AF65-F5344CB8AC3E}">
        <p14:creationId xmlns:p14="http://schemas.microsoft.com/office/powerpoint/2010/main" val="4022000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839B82-C45B-1DB5-7D1F-52C5A8CD4E93}"/>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24ADF831-8554-74F2-E990-C340C38A6BEB}"/>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3BFBFE0B-E694-8D87-B164-8EA8FC473F8B}"/>
              </a:ext>
            </a:extLst>
          </p:cNvPr>
          <p:cNvSpPr>
            <a:spLocks noGrp="1" noRot="1" noChangeAspect="1" noTextEdit="1"/>
          </p:cNvSpPr>
          <p:nvPr>
            <p:ph type="sldImg" idx="2"/>
          </p:nvPr>
        </p:nvSpPr>
        <p:spPr/>
      </p:sp>
    </p:spTree>
    <p:extLst>
      <p:ext uri="{BB962C8B-B14F-4D97-AF65-F5344CB8AC3E}">
        <p14:creationId xmlns:p14="http://schemas.microsoft.com/office/powerpoint/2010/main" val="1792754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2EDCB-B2B9-3DAE-CC67-A6B9EF16D3C7}"/>
            </a:ext>
          </a:extLst>
        </p:cNvPr>
        <p:cNvGrpSpPr/>
        <p:nvPr/>
      </p:nvGrpSpPr>
      <p:grpSpPr>
        <a:xfrm>
          <a:off x="0" y="0"/>
          <a:ext cx="0" cy="0"/>
          <a:chOff x="0" y="0"/>
          <a:chExt cx="0" cy="0"/>
        </a:xfrm>
      </p:grpSpPr>
      <p:sp>
        <p:nvSpPr>
          <p:cNvPr id="1048614" name="Slide Image Placeholder 1">
            <a:extLst>
              <a:ext uri="{FF2B5EF4-FFF2-40B4-BE49-F238E27FC236}">
                <a16:creationId xmlns:a16="http://schemas.microsoft.com/office/drawing/2014/main" id="{4B8ACA3D-AB84-0553-93AC-A21C4A7D160A}"/>
              </a:ext>
            </a:extLst>
          </p:cNvPr>
          <p:cNvSpPr>
            <a:spLocks noGrp="1" noRot="1" noChangeAspect="1"/>
          </p:cNvSpPr>
          <p:nvPr>
            <p:ph type="sldImg"/>
          </p:nvPr>
        </p:nvSpPr>
        <p:spPr/>
      </p:sp>
      <p:sp>
        <p:nvSpPr>
          <p:cNvPr id="1048615" name="Notes Placeholder 2">
            <a:extLst>
              <a:ext uri="{FF2B5EF4-FFF2-40B4-BE49-F238E27FC236}">
                <a16:creationId xmlns:a16="http://schemas.microsoft.com/office/drawing/2014/main" id="{7C857316-6D80-2E65-04D4-187B81B49B5E}"/>
              </a:ext>
            </a:extLst>
          </p:cNvPr>
          <p:cNvSpPr>
            <a:spLocks noGrp="1"/>
          </p:cNvSpPr>
          <p:nvPr>
            <p:ph type="body" idx="1"/>
          </p:nvPr>
        </p:nvSpPr>
        <p:spPr/>
        <p:txBody>
          <a:bodyPr>
            <a:normAutofit/>
          </a:bodyPr>
          <a:lstStyle/>
          <a:p>
            <a:endParaRPr lang="en-US" dirty="0"/>
          </a:p>
        </p:txBody>
      </p:sp>
      <p:sp>
        <p:nvSpPr>
          <p:cNvPr id="1048616" name="Slide Number Placeholder 3">
            <a:extLst>
              <a:ext uri="{FF2B5EF4-FFF2-40B4-BE49-F238E27FC236}">
                <a16:creationId xmlns:a16="http://schemas.microsoft.com/office/drawing/2014/main" id="{695A4492-DB20-E759-2DBD-78EC30D51D5A}"/>
              </a:ext>
            </a:extLst>
          </p:cNvPr>
          <p:cNvSpPr>
            <a:spLocks noGrp="1"/>
          </p:cNvSpPr>
          <p:nvPr>
            <p:ph type="sldNum" sz="quarter" idx="10"/>
          </p:nvPr>
        </p:nvSpPr>
        <p:spPr/>
        <p:txBody>
          <a:bodyPr/>
          <a:lstStyle/>
          <a:p>
            <a:fld id="{95CB2E52-B28E-4758-B015-671097668B0B}" type="slidenum">
              <a:rPr lang="en-GB" smtClean="0"/>
              <a:t>13</a:t>
            </a:fld>
            <a:endParaRPr lang="en-GB"/>
          </a:p>
        </p:txBody>
      </p:sp>
    </p:spTree>
    <p:extLst>
      <p:ext uri="{BB962C8B-B14F-4D97-AF65-F5344CB8AC3E}">
        <p14:creationId xmlns:p14="http://schemas.microsoft.com/office/powerpoint/2010/main" val="99149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5ABE8E-2B3B-C1D1-20E5-D3C581140ADB}"/>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57F26AE1-A00D-A2F1-1BB2-746163F8E378}"/>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3C7E0BF6-BFAC-4291-E65E-FC114BB51CBB}"/>
              </a:ext>
            </a:extLst>
          </p:cNvPr>
          <p:cNvSpPr>
            <a:spLocks noGrp="1" noRot="1" noChangeAspect="1" noTextEdit="1"/>
          </p:cNvSpPr>
          <p:nvPr>
            <p:ph type="sldImg" idx="2"/>
          </p:nvPr>
        </p:nvSpPr>
        <p:spPr/>
      </p:sp>
    </p:spTree>
    <p:extLst>
      <p:ext uri="{BB962C8B-B14F-4D97-AF65-F5344CB8AC3E}">
        <p14:creationId xmlns:p14="http://schemas.microsoft.com/office/powerpoint/2010/main" val="173126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6D9AC63-BC44-B2E4-2921-907128863F5B}"/>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BAA3B4A8-A6DF-DE0E-E09E-4BFCFDD12AD8}"/>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06EE1FC3-FD1D-38B1-E147-37552E8EBB10}"/>
              </a:ext>
            </a:extLst>
          </p:cNvPr>
          <p:cNvSpPr>
            <a:spLocks noGrp="1" noRot="1" noChangeAspect="1" noTextEdit="1"/>
          </p:cNvSpPr>
          <p:nvPr>
            <p:ph type="sldImg" idx="2"/>
          </p:nvPr>
        </p:nvSpPr>
        <p:spPr/>
      </p:sp>
    </p:spTree>
    <p:extLst>
      <p:ext uri="{BB962C8B-B14F-4D97-AF65-F5344CB8AC3E}">
        <p14:creationId xmlns:p14="http://schemas.microsoft.com/office/powerpoint/2010/main" val="378932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B62B51-DAB9-C4BD-3E58-9166E641CA5D}"/>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A4107A9A-5D54-42A3-7658-8BAC2FDC6011}"/>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D2E54439-303F-B2F4-3786-67D0D11925B9}"/>
              </a:ext>
            </a:extLst>
          </p:cNvPr>
          <p:cNvSpPr>
            <a:spLocks noGrp="1" noRot="1" noChangeAspect="1" noTextEdit="1"/>
          </p:cNvSpPr>
          <p:nvPr>
            <p:ph type="sldImg" idx="2"/>
          </p:nvPr>
        </p:nvSpPr>
        <p:spPr/>
      </p:sp>
    </p:spTree>
    <p:extLst>
      <p:ext uri="{BB962C8B-B14F-4D97-AF65-F5344CB8AC3E}">
        <p14:creationId xmlns:p14="http://schemas.microsoft.com/office/powerpoint/2010/main" val="1123254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14DA5B-B5D7-949E-8BA9-AB4D70A33811}"/>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ECF37935-2864-337F-4D0D-0AADA1E1D16F}"/>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E3819CE3-F510-9B7A-E646-AD72809ECFAD}"/>
              </a:ext>
            </a:extLst>
          </p:cNvPr>
          <p:cNvSpPr>
            <a:spLocks noGrp="1" noRot="1" noChangeAspect="1" noTextEdit="1"/>
          </p:cNvSpPr>
          <p:nvPr>
            <p:ph type="sldImg" idx="2"/>
          </p:nvPr>
        </p:nvSpPr>
        <p:spPr/>
      </p:sp>
    </p:spTree>
    <p:extLst>
      <p:ext uri="{BB962C8B-B14F-4D97-AF65-F5344CB8AC3E}">
        <p14:creationId xmlns:p14="http://schemas.microsoft.com/office/powerpoint/2010/main" val="42872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F80859-B165-EC0C-561E-D6890B7EDE6D}"/>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6765E266-6CFC-0FA3-AE12-45F2A7675595}"/>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2DF7C030-9496-663D-DBEA-6788E2C93C6E}"/>
              </a:ext>
            </a:extLst>
          </p:cNvPr>
          <p:cNvSpPr>
            <a:spLocks noGrp="1" noRot="1" noChangeAspect="1" noTextEdit="1"/>
          </p:cNvSpPr>
          <p:nvPr>
            <p:ph type="sldImg" idx="2"/>
          </p:nvPr>
        </p:nvSpPr>
        <p:spPr/>
      </p:sp>
    </p:spTree>
    <p:extLst>
      <p:ext uri="{BB962C8B-B14F-4D97-AF65-F5344CB8AC3E}">
        <p14:creationId xmlns:p14="http://schemas.microsoft.com/office/powerpoint/2010/main" val="322088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8BDC6ED-5FBD-D35E-D878-46EE5542BE49}"/>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D7601D3D-B166-1690-8AD3-F126ACA8905F}"/>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113B5600-18FE-A01B-6E5C-A635F854B5D0}"/>
              </a:ext>
            </a:extLst>
          </p:cNvPr>
          <p:cNvSpPr>
            <a:spLocks noGrp="1" noRot="1" noChangeAspect="1" noTextEdit="1"/>
          </p:cNvSpPr>
          <p:nvPr>
            <p:ph type="sldImg" idx="2"/>
          </p:nvPr>
        </p:nvSpPr>
        <p:spPr/>
      </p:sp>
    </p:spTree>
    <p:extLst>
      <p:ext uri="{BB962C8B-B14F-4D97-AF65-F5344CB8AC3E}">
        <p14:creationId xmlns:p14="http://schemas.microsoft.com/office/powerpoint/2010/main" val="341822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12A991-130B-2CBE-8902-FF5A89E58D2F}"/>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0782D419-C4E1-152C-44B6-BC969A78DD93}"/>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18F8359C-C141-B5C9-C660-5ECE098F10C8}"/>
              </a:ext>
            </a:extLst>
          </p:cNvPr>
          <p:cNvSpPr>
            <a:spLocks noGrp="1" noRot="1" noChangeAspect="1" noTextEdit="1"/>
          </p:cNvSpPr>
          <p:nvPr>
            <p:ph type="sldImg" idx="2"/>
          </p:nvPr>
        </p:nvSpPr>
        <p:spPr/>
      </p:sp>
    </p:spTree>
    <p:extLst>
      <p:ext uri="{BB962C8B-B14F-4D97-AF65-F5344CB8AC3E}">
        <p14:creationId xmlns:p14="http://schemas.microsoft.com/office/powerpoint/2010/main" val="3844533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EC0A71-D3DF-7841-A1BC-E83E3EF49FE3}"/>
            </a:ext>
          </a:extLst>
        </p:cNvPr>
        <p:cNvGrpSpPr/>
        <p:nvPr/>
      </p:nvGrpSpPr>
      <p:grpSpPr>
        <a:xfrm>
          <a:off x="0" y="0"/>
          <a:ext cx="0" cy="0"/>
          <a:chOff x="0" y="0"/>
          <a:chExt cx="0" cy="0"/>
        </a:xfrm>
      </p:grpSpPr>
      <p:sp>
        <p:nvSpPr>
          <p:cNvPr id="73730" name="Google Shape;268;p20:notes">
            <a:extLst>
              <a:ext uri="{FF2B5EF4-FFF2-40B4-BE49-F238E27FC236}">
                <a16:creationId xmlns:a16="http://schemas.microsoft.com/office/drawing/2014/main" id="{665AC690-8CD9-84DA-37BF-52EAF1AF50CC}"/>
              </a:ext>
            </a:extLst>
          </p:cNvPr>
          <p:cNvSpPr>
            <a:spLocks noGrp="1"/>
          </p:cNvSpPr>
          <p:nvPr>
            <p:ph type="body" idx="1"/>
          </p:nvPr>
        </p:nvSpPr>
        <p:spPr/>
        <p:txBody>
          <a:bodyPr vert="horz" wrap="square" lIns="91425" tIns="45700" rIns="91425" bIns="45700" anchor="t" anchorCtr="0"/>
          <a:lstStyle/>
          <a:p>
            <a:pPr marL="0" lvl="0" indent="0" eaLnBrk="1" hangingPunct="1"/>
            <a:endParaRPr lang="en-US" altLang="en-US" sz="1200" dirty="0">
              <a:latin typeface="Calibri" panose="020F0502020204030204" pitchFamily="34" charset="0"/>
              <a:ea typeface="Calibri" panose="020F0502020204030204" pitchFamily="34" charset="0"/>
              <a:sym typeface="Calibri" panose="020F0502020204030204" pitchFamily="34" charset="0"/>
            </a:endParaRPr>
          </a:p>
        </p:txBody>
      </p:sp>
      <p:sp>
        <p:nvSpPr>
          <p:cNvPr id="73731" name="Google Shape;269;p20:notes">
            <a:extLst>
              <a:ext uri="{FF2B5EF4-FFF2-40B4-BE49-F238E27FC236}">
                <a16:creationId xmlns:a16="http://schemas.microsoft.com/office/drawing/2014/main" id="{E580FAF8-62A9-A919-1192-E1B7F59DA718}"/>
              </a:ext>
            </a:extLst>
          </p:cNvPr>
          <p:cNvSpPr>
            <a:spLocks noGrp="1" noRot="1" noChangeAspect="1" noTextEdit="1"/>
          </p:cNvSpPr>
          <p:nvPr>
            <p:ph type="sldImg" idx="2"/>
          </p:nvPr>
        </p:nvSpPr>
        <p:spPr/>
      </p:sp>
    </p:spTree>
    <p:extLst>
      <p:ext uri="{BB962C8B-B14F-4D97-AF65-F5344CB8AC3E}">
        <p14:creationId xmlns:p14="http://schemas.microsoft.com/office/powerpoint/2010/main" val="360566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2824-ACC1-99B2-8088-6155590899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099FB5-EC66-679F-8324-18B056B341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352D45-0754-8A14-C2EB-EFC11B2E5BF2}"/>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5" name="Footer Placeholder 4">
            <a:extLst>
              <a:ext uri="{FF2B5EF4-FFF2-40B4-BE49-F238E27FC236}">
                <a16:creationId xmlns:a16="http://schemas.microsoft.com/office/drawing/2014/main" id="{E175DD01-8AA1-09A0-FB50-5FEFA8F76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1DD37E-9734-D8F1-C30E-9F6B9F057AAC}"/>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211318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8B0B-F0EE-4231-1C62-BA9C6599F6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8C0561-04ED-B326-320C-47C7608114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710462-081D-FEBD-A3FB-2A5D471EC1FA}"/>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5" name="Footer Placeholder 4">
            <a:extLst>
              <a:ext uri="{FF2B5EF4-FFF2-40B4-BE49-F238E27FC236}">
                <a16:creationId xmlns:a16="http://schemas.microsoft.com/office/drawing/2014/main" id="{33F8475E-ADC1-7BCD-B797-4988B6BD0D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0BE79-09A7-6FDD-482A-A3E4940B95F3}"/>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109027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2EAB68-A87D-48EF-B862-58D686A28E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3320E7-8ADA-5C8C-38EC-B1D6EA0F6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4F199B-104F-6125-9E68-88E82E9412B9}"/>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5" name="Footer Placeholder 4">
            <a:extLst>
              <a:ext uri="{FF2B5EF4-FFF2-40B4-BE49-F238E27FC236}">
                <a16:creationId xmlns:a16="http://schemas.microsoft.com/office/drawing/2014/main" id="{CB8B8277-30F0-35FC-A53B-19D33211E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F4C0B-EACE-8084-4479-3EDB9EA7314C}"/>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203071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048590" name="TextBox 1"/>
          <p:cNvSpPr txBox="1"/>
          <p:nvPr userDrawn="1"/>
        </p:nvSpPr>
        <p:spPr>
          <a:xfrm>
            <a:off x="1278467" y="533401"/>
            <a:ext cx="9594851" cy="728663"/>
          </a:xfrm>
          <a:prstGeom prst="rect">
            <a:avLst/>
          </a:prstGeom>
          <a:noFill/>
          <a:ln>
            <a:solidFill>
              <a:schemeClr val="tx2">
                <a:lumMod val="50000"/>
              </a:schemeClr>
            </a:solidFill>
          </a:ln>
        </p:spPr>
        <p:txBody>
          <a:bodyPr/>
          <a:lstStyle/>
          <a:p>
            <a:pPr fontAlgn="auto">
              <a:spcBef>
                <a:spcPts val="0"/>
              </a:spcBef>
              <a:spcAft>
                <a:spcPts val="0"/>
              </a:spcAft>
            </a:pPr>
            <a:endParaRPr lang="en-GB" sz="1800" dirty="0">
              <a:solidFill>
                <a:schemeClr val="accent1">
                  <a:lumMod val="50000"/>
                </a:schemeClr>
              </a:solidFill>
              <a:latin typeface="+mn-lt"/>
              <a:cs typeface="+mn-cs"/>
            </a:endParaRPr>
          </a:p>
        </p:txBody>
      </p:sp>
      <p:cxnSp>
        <p:nvCxnSpPr>
          <p:cNvPr id="3145729" name="Straight Connector 2"/>
          <p:cNvCxnSpPr/>
          <p:nvPr userDrawn="1"/>
        </p:nvCxnSpPr>
        <p:spPr>
          <a:xfrm>
            <a:off x="1259417" y="6294438"/>
            <a:ext cx="9652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48591" name="TextBox 3"/>
          <p:cNvSpPr txBox="1"/>
          <p:nvPr userDrawn="1"/>
        </p:nvSpPr>
        <p:spPr>
          <a:xfrm>
            <a:off x="1138767" y="6397626"/>
            <a:ext cx="2311851" cy="307777"/>
          </a:xfrm>
          <a:prstGeom prst="rect">
            <a:avLst/>
          </a:prstGeom>
          <a:noFill/>
        </p:spPr>
        <p:txBody>
          <a:bodyPr wrap="none">
            <a:spAutoFit/>
          </a:bodyPr>
          <a:lstStyle/>
          <a:p>
            <a:pPr fontAlgn="auto">
              <a:spcBef>
                <a:spcPts val="0"/>
              </a:spcBef>
              <a:spcAft>
                <a:spcPts val="0"/>
              </a:spcAft>
            </a:pPr>
            <a:r>
              <a:rPr lang="en-GB" sz="1400" b="1" dirty="0">
                <a:solidFill>
                  <a:schemeClr val="accent1">
                    <a:lumMod val="50000"/>
                  </a:schemeClr>
                </a:solidFill>
                <a:latin typeface="Century Gothic" panose="020B0502020202020204" pitchFamily="34" charset="0"/>
                <a:cs typeface="+mn-cs"/>
              </a:rPr>
              <a:t>www.mbcgroup.com.ng</a:t>
            </a:r>
          </a:p>
        </p:txBody>
      </p:sp>
      <p:sp>
        <p:nvSpPr>
          <p:cNvPr id="1048592" name="Slide Number Placeholder 6"/>
          <p:cNvSpPr>
            <a:spLocks noGrp="1"/>
          </p:cNvSpPr>
          <p:nvPr>
            <p:ph type="sldNum" sz="quarter" idx="10"/>
          </p:nvPr>
        </p:nvSpPr>
        <p:spPr>
          <a:xfrm>
            <a:off x="8195733" y="6386514"/>
            <a:ext cx="2844800" cy="365125"/>
          </a:xfrm>
        </p:spPr>
        <p:txBody>
          <a:bodyPr/>
          <a:lstStyle>
            <a:lvl1pPr algn="r">
              <a:defRPr sz="1400" b="0">
                <a:solidFill>
                  <a:schemeClr val="accent1">
                    <a:lumMod val="50000"/>
                  </a:schemeClr>
                </a:solidFill>
                <a:latin typeface="Century Gothic" panose="020B0502020202020204" pitchFamily="34" charset="0"/>
              </a:defRPr>
            </a:lvl1pPr>
          </a:lstStyle>
          <a:p>
            <a:fld id="{D10B115F-E306-41B6-A76F-34A8C43F9B0A}" type="slidenum">
              <a:rPr lang="en-US"/>
              <a:t>‹#›</a:t>
            </a:fld>
            <a:endParaRPr lang="en-US" dirty="0"/>
          </a:p>
        </p:txBody>
      </p:sp>
    </p:spTree>
    <p:extLst>
      <p:ext uri="{BB962C8B-B14F-4D97-AF65-F5344CB8AC3E}">
        <p14:creationId xmlns:p14="http://schemas.microsoft.com/office/powerpoint/2010/main" val="386553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5DE51-3161-8EDF-AFC8-BF6D6BC24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6B9734-ABAE-DB5E-3F41-8962EAC829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BEB8C-9AEE-4CE0-0B09-21DB7903A2E2}"/>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5" name="Footer Placeholder 4">
            <a:extLst>
              <a:ext uri="{FF2B5EF4-FFF2-40B4-BE49-F238E27FC236}">
                <a16:creationId xmlns:a16="http://schemas.microsoft.com/office/drawing/2014/main" id="{1707411D-FEDD-07DE-8BC4-4C12CB5CC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28B59-B8CB-2995-7791-D67039347FF1}"/>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183815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1A9E-B976-2AEF-A49B-C02CCDE793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8BF8A-7D42-FD31-3D26-EF31FAC7C3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CE0F9D-7512-501B-E6CB-24E903E471C6}"/>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5" name="Footer Placeholder 4">
            <a:extLst>
              <a:ext uri="{FF2B5EF4-FFF2-40B4-BE49-F238E27FC236}">
                <a16:creationId xmlns:a16="http://schemas.microsoft.com/office/drawing/2014/main" id="{FF8FBA77-4E33-27A0-0631-75951CAD0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13C5BD-4602-0AED-8483-91AB76833F6A}"/>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375953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91451-AA2A-EB89-8BDC-94DDDB9AC2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C6252-84DB-429E-DCC0-42642D9C6C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409C3B-4D48-8867-55B4-4A38D0035D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5DDB1-C598-7A45-0535-78A34FBAE23B}"/>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6" name="Footer Placeholder 5">
            <a:extLst>
              <a:ext uri="{FF2B5EF4-FFF2-40B4-BE49-F238E27FC236}">
                <a16:creationId xmlns:a16="http://schemas.microsoft.com/office/drawing/2014/main" id="{B69D8E1F-296D-E8C2-887A-352CCBBFA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94CDEA-4DD1-EE12-D9B6-4BC6C641399B}"/>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335025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EF4BF-6737-41BE-9C57-D27842C339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9C729C-8566-7B02-9257-4270645F53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E31B95-2DE1-7AF4-B913-A88C91B105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A6CA9C-8B61-781F-1B0B-553BE704B6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76332D-6218-27E5-4C5D-3734A6042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BD6837-51D1-D4A5-34D3-26E8FDEDBB26}"/>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8" name="Footer Placeholder 7">
            <a:extLst>
              <a:ext uri="{FF2B5EF4-FFF2-40B4-BE49-F238E27FC236}">
                <a16:creationId xmlns:a16="http://schemas.microsoft.com/office/drawing/2014/main" id="{0F942DF3-3F66-B108-76C8-B070424F09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287703-17B9-035C-44BA-764D8FC4D121}"/>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63501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09A4B-B204-D2D9-4FAA-C31DD68315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FCA71F-0A9A-D5CF-3E89-CB040126DDCE}"/>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4" name="Footer Placeholder 3">
            <a:extLst>
              <a:ext uri="{FF2B5EF4-FFF2-40B4-BE49-F238E27FC236}">
                <a16:creationId xmlns:a16="http://schemas.microsoft.com/office/drawing/2014/main" id="{AFBD8C75-48ED-F433-2B3B-FCDFD52E8F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93DC76-D44F-2006-1032-9E6E33F610D9}"/>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16572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8FBC2E-8BEA-888C-2DC8-4B5055B92FA9}"/>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3" name="Footer Placeholder 2">
            <a:extLst>
              <a:ext uri="{FF2B5EF4-FFF2-40B4-BE49-F238E27FC236}">
                <a16:creationId xmlns:a16="http://schemas.microsoft.com/office/drawing/2014/main" id="{3955115D-F7C3-ED21-6650-43A5D9483C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820FC9-1DF2-1F5D-D352-F5F0A9D37526}"/>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357448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6649-8DEB-A1F2-BA77-5710F4E85E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FD583-2C94-CBF9-FACD-9D4D55EC6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A3C2B5-6F0C-0328-3799-8DCA16210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054D54-217E-41FA-6B45-156741CBC878}"/>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6" name="Footer Placeholder 5">
            <a:extLst>
              <a:ext uri="{FF2B5EF4-FFF2-40B4-BE49-F238E27FC236}">
                <a16:creationId xmlns:a16="http://schemas.microsoft.com/office/drawing/2014/main" id="{E7E1ABE2-4275-1F99-D198-DB53FB36F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209E4-1912-2240-51BF-C55037591B41}"/>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349924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D9DF0-D13D-27EF-1067-9376D8328F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225688-A0B9-E9C6-550E-CE64C417F6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6EA744-3A88-925B-832B-889720CF1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1AFD89-7687-8CD4-7F0A-86765BBC1C7D}"/>
              </a:ext>
            </a:extLst>
          </p:cNvPr>
          <p:cNvSpPr>
            <a:spLocks noGrp="1"/>
          </p:cNvSpPr>
          <p:nvPr>
            <p:ph type="dt" sz="half" idx="10"/>
          </p:nvPr>
        </p:nvSpPr>
        <p:spPr/>
        <p:txBody>
          <a:bodyPr/>
          <a:lstStyle/>
          <a:p>
            <a:fld id="{1348C174-490A-4A4E-8551-F06FD56730A0}" type="datetimeFigureOut">
              <a:rPr lang="en-US" smtClean="0"/>
              <a:t>2/23/2026</a:t>
            </a:fld>
            <a:endParaRPr lang="en-US"/>
          </a:p>
        </p:txBody>
      </p:sp>
      <p:sp>
        <p:nvSpPr>
          <p:cNvPr id="6" name="Footer Placeholder 5">
            <a:extLst>
              <a:ext uri="{FF2B5EF4-FFF2-40B4-BE49-F238E27FC236}">
                <a16:creationId xmlns:a16="http://schemas.microsoft.com/office/drawing/2014/main" id="{244A8ECC-2F19-BAC4-6769-EB8B4F25B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411C5-B341-8ADB-8E37-0371C96CB534}"/>
              </a:ext>
            </a:extLst>
          </p:cNvPr>
          <p:cNvSpPr>
            <a:spLocks noGrp="1"/>
          </p:cNvSpPr>
          <p:nvPr>
            <p:ph type="sldNum" sz="quarter" idx="12"/>
          </p:nvPr>
        </p:nvSpPr>
        <p:spPr/>
        <p:txBody>
          <a:bodyPr/>
          <a:lstStyle/>
          <a:p>
            <a:fld id="{6C979BD6-8715-4DB2-AD66-693F95026082}" type="slidenum">
              <a:rPr lang="en-US" smtClean="0"/>
              <a:t>‹#›</a:t>
            </a:fld>
            <a:endParaRPr lang="en-US"/>
          </a:p>
        </p:txBody>
      </p:sp>
    </p:spTree>
    <p:extLst>
      <p:ext uri="{BB962C8B-B14F-4D97-AF65-F5344CB8AC3E}">
        <p14:creationId xmlns:p14="http://schemas.microsoft.com/office/powerpoint/2010/main" val="139835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B2597B-9795-748B-075F-32AD1FED5E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00A928-73AA-7180-D554-63A38FBAF3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C12C5-B2EB-F573-BD7F-86E2B7BF5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48C174-490A-4A4E-8551-F06FD56730A0}" type="datetimeFigureOut">
              <a:rPr lang="en-US" smtClean="0"/>
              <a:t>2/23/2026</a:t>
            </a:fld>
            <a:endParaRPr lang="en-US"/>
          </a:p>
        </p:txBody>
      </p:sp>
      <p:sp>
        <p:nvSpPr>
          <p:cNvPr id="5" name="Footer Placeholder 4">
            <a:extLst>
              <a:ext uri="{FF2B5EF4-FFF2-40B4-BE49-F238E27FC236}">
                <a16:creationId xmlns:a16="http://schemas.microsoft.com/office/drawing/2014/main" id="{1B70FC6E-D4D0-8789-8F92-0F553B512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7EB21B8-8E58-51A3-C88D-48527CB3E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C979BD6-8715-4DB2-AD66-693F95026082}" type="slidenum">
              <a:rPr lang="en-US" smtClean="0"/>
              <a:t>‹#›</a:t>
            </a:fld>
            <a:endParaRPr lang="en-US"/>
          </a:p>
        </p:txBody>
      </p:sp>
    </p:spTree>
    <p:extLst>
      <p:ext uri="{BB962C8B-B14F-4D97-AF65-F5344CB8AC3E}">
        <p14:creationId xmlns:p14="http://schemas.microsoft.com/office/powerpoint/2010/main" val="1391961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1.xml"/><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hart" Target="../charts/chart24.xml"/><Relationship Id="rId5" Type="http://schemas.openxmlformats.org/officeDocument/2006/relationships/chart" Target="../charts/chart23.xml"/><Relationship Id="rId10" Type="http://schemas.openxmlformats.org/officeDocument/2006/relationships/chart" Target="../charts/chart27.xml"/><Relationship Id="rId4" Type="http://schemas.openxmlformats.org/officeDocument/2006/relationships/chart" Target="../charts/chart22.xml"/><Relationship Id="rId9" Type="http://schemas.openxmlformats.org/officeDocument/2006/relationships/chart" Target="../charts/chart26.xml"/></Relationships>
</file>

<file path=ppt/slides/_rels/slide12.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chart" Target="../charts/chart3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hart" Target="../charts/chart30.xml"/><Relationship Id="rId4" Type="http://schemas.openxmlformats.org/officeDocument/2006/relationships/chart" Target="../charts/char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image" Target="../media/image6.png"/><Relationship Id="rId4" Type="http://schemas.openxmlformats.org/officeDocument/2006/relationships/chart" Target="../charts/char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8.xml"/><Relationship Id="rId5" Type="http://schemas.openxmlformats.org/officeDocument/2006/relationships/hyperlink" Target="https://www.thisdaylive.com/index.php/2020/10/28/again-united-capital-beats-the-odds-2/"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73" name="Rectangle 2272">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A2A3EE9-97BC-4E60-EE46-605094B52277}"/>
              </a:ext>
            </a:extLst>
          </p:cNvPr>
          <p:cNvSpPr txBox="1"/>
          <p:nvPr/>
        </p:nvSpPr>
        <p:spPr>
          <a:xfrm>
            <a:off x="2104583" y="5639060"/>
            <a:ext cx="6348385" cy="733303"/>
          </a:xfrm>
          <a:prstGeom prst="rect">
            <a:avLst/>
          </a:prstGeom>
        </p:spPr>
        <p:txBody>
          <a:bodyPr vert="horz" lIns="91440" tIns="45720" rIns="91440" bIns="45720" rtlCol="0">
            <a:normAutofit/>
          </a:bodyPr>
          <a:lstStyle/>
          <a:p>
            <a:pPr>
              <a:lnSpc>
                <a:spcPct val="90000"/>
              </a:lnSpc>
              <a:spcBef>
                <a:spcPct val="0"/>
              </a:spcBef>
              <a:spcAft>
                <a:spcPts val="600"/>
              </a:spcAft>
            </a:pPr>
            <a:r>
              <a:rPr lang="en-US" sz="4000" b="1" dirty="0">
                <a:solidFill>
                  <a:srgbClr val="215968"/>
                </a:solidFill>
                <a:latin typeface="Algerian" panose="04020705040A02060702" pitchFamily="82" charset="0"/>
              </a:rPr>
              <a:t>WEEKLY WEALTH DIGEST</a:t>
            </a:r>
          </a:p>
        </p:txBody>
      </p:sp>
      <p:pic>
        <p:nvPicPr>
          <p:cNvPr id="6" name="Picture 5" descr="A miniature bull and bear percentages on a paper printed with the stock price list">
            <a:extLst>
              <a:ext uri="{FF2B5EF4-FFF2-40B4-BE49-F238E27FC236}">
                <a16:creationId xmlns:a16="http://schemas.microsoft.com/office/drawing/2014/main" id="{A4DF93BA-E1B9-944A-3F08-5C6F2F64B5D4}"/>
              </a:ext>
            </a:extLst>
          </p:cNvPr>
          <p:cNvPicPr>
            <a:picLocks noChangeAspect="1"/>
          </p:cNvPicPr>
          <p:nvPr/>
        </p:nvPicPr>
        <p:blipFill>
          <a:blip r:embed="rId3"/>
          <a:srcRect r="11505" b="-4"/>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2" name="Picture 1">
            <a:extLst>
              <a:ext uri="{FF2B5EF4-FFF2-40B4-BE49-F238E27FC236}">
                <a16:creationId xmlns:a16="http://schemas.microsoft.com/office/drawing/2014/main" id="{E5D09C16-0B45-C672-AD85-82C77A096B99}"/>
              </a:ext>
            </a:extLst>
          </p:cNvPr>
          <p:cNvPicPr>
            <a:picLocks noChangeAspect="1"/>
          </p:cNvPicPr>
          <p:nvPr/>
        </p:nvPicPr>
        <p:blipFill>
          <a:blip r:embed="rId4"/>
          <a:srcRect l="515" r="-2" b="-2"/>
          <a:stretch/>
        </p:blipFill>
        <p:spPr>
          <a:xfrm>
            <a:off x="-11948" y="4597872"/>
            <a:ext cx="2130115" cy="2141139"/>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2050" name="Picture 2">
            <a:extLst>
              <a:ext uri="{FF2B5EF4-FFF2-40B4-BE49-F238E27FC236}">
                <a16:creationId xmlns:a16="http://schemas.microsoft.com/office/drawing/2014/main" id="{D020647E-2E04-7DE2-D200-17E3191882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6850" r="9655" b="-2"/>
          <a:stretch/>
        </p:blipFill>
        <p:spPr bwMode="auto">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solidFill>
            <a:srgbClr val="734B53"/>
          </a:solidFill>
        </p:spPr>
      </p:pic>
    </p:spTree>
    <p:extLst>
      <p:ext uri="{BB962C8B-B14F-4D97-AF65-F5344CB8AC3E}">
        <p14:creationId xmlns:p14="http://schemas.microsoft.com/office/powerpoint/2010/main" val="428274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F4CBA-F8D2-04CF-27DF-6289F5E98C87}"/>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9BABF243-40F3-3896-AD52-1C525238BFB8}"/>
              </a:ext>
            </a:extLst>
          </p:cNvPr>
          <p:cNvSpPr txBox="1"/>
          <p:nvPr/>
        </p:nvSpPr>
        <p:spPr>
          <a:xfrm>
            <a:off x="325749" y="649329"/>
            <a:ext cx="3594610" cy="432054"/>
          </a:xfrm>
          <a:prstGeom prst="rect">
            <a:avLst/>
          </a:prstGeom>
          <a:noFill/>
          <a:ln w="9525">
            <a:noFill/>
          </a:ln>
        </p:spPr>
        <p:txBody>
          <a:bodyPr lIns="74055" tIns="37017" rIns="74055" bIns="37017"/>
          <a:lstStyle/>
          <a:p>
            <a:pPr algn="r" fontAlgn="base">
              <a:lnSpc>
                <a:spcPct val="80000"/>
              </a:lnSpc>
              <a:spcBef>
                <a:spcPct val="0"/>
              </a:spcBef>
              <a:spcAft>
                <a:spcPct val="0"/>
              </a:spcAft>
              <a:buClr>
                <a:srgbClr val="000000"/>
              </a:buClr>
            </a:pPr>
            <a:r>
              <a:rPr lang="en-US" altLang="en-US" sz="1944"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4334289F-D97F-DA8B-7460-13158CAEAAD3}"/>
              </a:ext>
            </a:extLst>
          </p:cNvPr>
          <p:cNvGraphicFramePr/>
          <p:nvPr/>
        </p:nvGraphicFramePr>
        <p:xfrm>
          <a:off x="7317426" y="5135546"/>
          <a:ext cx="4368438" cy="1594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2CCE76C0-87A8-F8CB-8659-9913FF692E54}"/>
              </a:ext>
            </a:extLst>
          </p:cNvPr>
          <p:cNvGraphicFramePr>
            <a:graphicFrameLocks noGrp="1"/>
          </p:cNvGraphicFramePr>
          <p:nvPr>
            <p:extLst>
              <p:ext uri="{D42A27DB-BD31-4B8C-83A1-F6EECF244321}">
                <p14:modId xmlns:p14="http://schemas.microsoft.com/office/powerpoint/2010/main" val="3581235206"/>
              </p:ext>
            </p:extLst>
          </p:nvPr>
        </p:nvGraphicFramePr>
        <p:xfrm>
          <a:off x="7517359" y="399036"/>
          <a:ext cx="3594609" cy="2744337"/>
        </p:xfrm>
        <a:graphic>
          <a:graphicData uri="http://schemas.openxmlformats.org/drawingml/2006/table">
            <a:tbl>
              <a:tblPr firstRow="1" bandRow="1">
                <a:tableStyleId>{5C22544A-7EE6-4342-B048-85BDC9FD1C3A}</a:tableStyleId>
              </a:tblPr>
              <a:tblGrid>
                <a:gridCol w="2195026">
                  <a:extLst>
                    <a:ext uri="{9D8B030D-6E8A-4147-A177-3AD203B41FA5}">
                      <a16:colId xmlns:a16="http://schemas.microsoft.com/office/drawing/2014/main" val="1165605233"/>
                    </a:ext>
                  </a:extLst>
                </a:gridCol>
                <a:gridCol w="1399583">
                  <a:extLst>
                    <a:ext uri="{9D8B030D-6E8A-4147-A177-3AD203B41FA5}">
                      <a16:colId xmlns:a16="http://schemas.microsoft.com/office/drawing/2014/main" val="3825047345"/>
                    </a:ext>
                  </a:extLst>
                </a:gridCol>
              </a:tblGrid>
              <a:tr h="427857">
                <a:tc>
                  <a:txBody>
                    <a:bodyPr/>
                    <a:lstStyle/>
                    <a:p>
                      <a:r>
                        <a:rPr lang="en-US" b="1" dirty="0">
                          <a:solidFill>
                            <a:srgbClr val="215968"/>
                          </a:solidFill>
                        </a:rPr>
                        <a:t>Market Data </a:t>
                      </a:r>
                    </a:p>
                  </a:txBody>
                  <a:tcPr>
                    <a:noFill/>
                  </a:tcPr>
                </a:tc>
                <a:tc>
                  <a:txBody>
                    <a:bodyPr/>
                    <a:lstStyle/>
                    <a:p>
                      <a:pPr algn="ctr"/>
                      <a:r>
                        <a:rPr lang="en-US" b="1" dirty="0">
                          <a:solidFill>
                            <a:srgbClr val="215968"/>
                          </a:solidFill>
                        </a:rPr>
                        <a:t>NAHCO </a:t>
                      </a:r>
                    </a:p>
                  </a:txBody>
                  <a:tcPr>
                    <a:noFill/>
                  </a:tcPr>
                </a:tc>
                <a:extLst>
                  <a:ext uri="{0D108BD9-81ED-4DB2-BD59-A6C34878D82A}">
                    <a16:rowId xmlns:a16="http://schemas.microsoft.com/office/drawing/2014/main" val="2488073415"/>
                  </a:ext>
                </a:extLst>
              </a:tr>
              <a:tr h="322247">
                <a:tc>
                  <a:txBody>
                    <a:bodyPr/>
                    <a:lstStyle/>
                    <a:p>
                      <a:pPr algn="l"/>
                      <a:r>
                        <a:rPr lang="en-US" sz="1600" b="1"/>
                        <a:t>Last Close Price </a:t>
                      </a:r>
                      <a:endParaRPr lang="en-US" sz="1600" b="1" dirty="0"/>
                    </a:p>
                  </a:txBody>
                  <a:tcPr>
                    <a:noFill/>
                  </a:tcPr>
                </a:tc>
                <a:tc>
                  <a:txBody>
                    <a:bodyPr/>
                    <a:lstStyle/>
                    <a:p>
                      <a:pPr algn="ctr"/>
                      <a:r>
                        <a:rPr lang="en-US" sz="1600" b="1" dirty="0"/>
                        <a:t>178.80</a:t>
                      </a:r>
                    </a:p>
                  </a:txBody>
                  <a:tcPr>
                    <a:noFill/>
                  </a:tcPr>
                </a:tc>
                <a:extLst>
                  <a:ext uri="{0D108BD9-81ED-4DB2-BD59-A6C34878D82A}">
                    <a16:rowId xmlns:a16="http://schemas.microsoft.com/office/drawing/2014/main" val="3857876834"/>
                  </a:ext>
                </a:extLst>
              </a:tr>
              <a:tr h="322247">
                <a:tc>
                  <a:txBody>
                    <a:bodyPr/>
                    <a:lstStyle/>
                    <a:p>
                      <a:pPr algn="l"/>
                      <a:r>
                        <a:rPr lang="en-US" sz="1600" b="1" dirty="0"/>
                        <a:t>52-weeks High/Low </a:t>
                      </a:r>
                    </a:p>
                  </a:txBody>
                  <a:tcPr>
                    <a:noFill/>
                  </a:tcPr>
                </a:tc>
                <a:tc>
                  <a:txBody>
                    <a:bodyPr/>
                    <a:lstStyle/>
                    <a:p>
                      <a:pPr algn="ctr"/>
                      <a:r>
                        <a:rPr lang="en-US" sz="1600" b="1" dirty="0"/>
                        <a:t>178.80/60.00</a:t>
                      </a:r>
                    </a:p>
                  </a:txBody>
                  <a:tcPr>
                    <a:noFill/>
                  </a:tcPr>
                </a:tc>
                <a:extLst>
                  <a:ext uri="{0D108BD9-81ED-4DB2-BD59-A6C34878D82A}">
                    <a16:rowId xmlns:a16="http://schemas.microsoft.com/office/drawing/2014/main" val="401603599"/>
                  </a:ext>
                </a:extLst>
              </a:tr>
              <a:tr h="322247">
                <a:tc>
                  <a:txBody>
                    <a:bodyPr/>
                    <a:lstStyle/>
                    <a:p>
                      <a:pPr algn="l"/>
                      <a:r>
                        <a:rPr lang="en-US" sz="1600" b="1" dirty="0"/>
                        <a:t>Target Price/upside</a:t>
                      </a:r>
                    </a:p>
                    <a:p>
                      <a:pPr algn="l"/>
                      <a:endParaRPr lang="en-US" sz="1600" b="1" dirty="0"/>
                    </a:p>
                    <a:p>
                      <a:pPr algn="l"/>
                      <a:r>
                        <a:rPr lang="en-US" sz="1600" b="1" dirty="0"/>
                        <a:t>MBC Liquidity Factor</a:t>
                      </a:r>
                    </a:p>
                    <a:p>
                      <a:pPr algn="l"/>
                      <a:endParaRPr lang="en-US" sz="1600" b="1" dirty="0"/>
                    </a:p>
                    <a:p>
                      <a:pPr algn="l"/>
                      <a:r>
                        <a:rPr lang="en-US" sz="1600" b="1" dirty="0"/>
                        <a:t>Beta(FT)</a:t>
                      </a:r>
                    </a:p>
                  </a:txBody>
                  <a:tcPr>
                    <a:noFill/>
                  </a:tcPr>
                </a:tc>
                <a:tc>
                  <a:txBody>
                    <a:bodyPr/>
                    <a:lstStyle/>
                    <a:p>
                      <a:pPr algn="ctr"/>
                      <a:r>
                        <a:rPr lang="en-US" sz="1600" b="1" dirty="0"/>
                        <a:t>224.67/26%</a:t>
                      </a:r>
                    </a:p>
                    <a:p>
                      <a:pPr algn="ctr"/>
                      <a:endParaRPr lang="en-US" sz="1600" b="1" dirty="0"/>
                    </a:p>
                    <a:p>
                      <a:pPr algn="ctr"/>
                      <a:r>
                        <a:rPr lang="en-US" sz="1600" b="1" dirty="0"/>
                        <a:t>1,903,621</a:t>
                      </a:r>
                    </a:p>
                    <a:p>
                      <a:pPr algn="ctr"/>
                      <a:endParaRPr lang="en-US" sz="1600" b="1" dirty="0"/>
                    </a:p>
                    <a:p>
                      <a:pPr algn="ctr"/>
                      <a:r>
                        <a:rPr lang="en-US" sz="1600" b="1" dirty="0"/>
                        <a:t>0.85</a:t>
                      </a:r>
                    </a:p>
                  </a:txBody>
                  <a:tcPr>
                    <a:noFill/>
                  </a:tcPr>
                </a:tc>
                <a:extLst>
                  <a:ext uri="{0D108BD9-81ED-4DB2-BD59-A6C34878D82A}">
                    <a16:rowId xmlns:a16="http://schemas.microsoft.com/office/drawing/2014/main" val="3615299137"/>
                  </a:ext>
                </a:extLst>
              </a:tr>
              <a:tr h="322247">
                <a:tc>
                  <a:txBody>
                    <a:bodyPr/>
                    <a:lstStyle/>
                    <a:p>
                      <a:pPr algn="l"/>
                      <a:r>
                        <a:rPr lang="en-US" sz="1600" b="1" dirty="0"/>
                        <a:t>Recommendation </a:t>
                      </a:r>
                    </a:p>
                  </a:txBody>
                  <a:tcPr>
                    <a:noFill/>
                  </a:tcPr>
                </a:tc>
                <a:tc>
                  <a:txBody>
                    <a:bodyPr/>
                    <a:lstStyle/>
                    <a:p>
                      <a:pPr algn="ctr"/>
                      <a:r>
                        <a:rPr lang="en-US" sz="1600" b="1" dirty="0">
                          <a:solidFill>
                            <a:srgbClr val="00B050"/>
                          </a:solidFill>
                        </a:rPr>
                        <a:t>BUY</a:t>
                      </a:r>
                      <a:endParaRPr lang="en-US" sz="1600" b="1" dirty="0">
                        <a:solidFill>
                          <a:srgbClr val="FF0000"/>
                        </a:solidFill>
                      </a:endParaRPr>
                    </a:p>
                  </a:txBody>
                  <a:tcPr>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C20FE06E-08B0-390C-A991-BCD8E8200BC9}"/>
              </a:ext>
            </a:extLst>
          </p:cNvPr>
          <p:cNvGrpSpPr/>
          <p:nvPr/>
        </p:nvGrpSpPr>
        <p:grpSpPr>
          <a:xfrm>
            <a:off x="0" y="959257"/>
            <a:ext cx="7514824" cy="199692"/>
            <a:chOff x="0" y="959257"/>
            <a:chExt cx="7514824" cy="199692"/>
          </a:xfrm>
        </p:grpSpPr>
        <p:cxnSp>
          <p:nvCxnSpPr>
            <p:cNvPr id="17" name="Straight Connector 16">
              <a:extLst>
                <a:ext uri="{FF2B5EF4-FFF2-40B4-BE49-F238E27FC236}">
                  <a16:creationId xmlns:a16="http://schemas.microsoft.com/office/drawing/2014/main" id="{F3F760F3-BF6A-3BD0-3721-706FDC396ECA}"/>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9A97BD51-E93A-912C-865B-8A39A980CFDF}"/>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0AB882DF-67F3-8A64-94C2-C14AF41C7665}"/>
              </a:ext>
            </a:extLst>
          </p:cNvPr>
          <p:cNvGrpSpPr/>
          <p:nvPr/>
        </p:nvGrpSpPr>
        <p:grpSpPr>
          <a:xfrm>
            <a:off x="78172" y="1100584"/>
            <a:ext cx="6548094" cy="5447645"/>
            <a:chOff x="309562" y="1017772"/>
            <a:chExt cx="6269914" cy="5447645"/>
          </a:xfrm>
        </p:grpSpPr>
        <p:sp>
          <p:nvSpPr>
            <p:cNvPr id="12" name="TextBox 11">
              <a:extLst>
                <a:ext uri="{FF2B5EF4-FFF2-40B4-BE49-F238E27FC236}">
                  <a16:creationId xmlns:a16="http://schemas.microsoft.com/office/drawing/2014/main" id="{04C6BFAC-2D99-66DE-1F75-63880E8F39E1}"/>
                </a:ext>
              </a:extLst>
            </p:cNvPr>
            <p:cNvSpPr txBox="1"/>
            <p:nvPr/>
          </p:nvSpPr>
          <p:spPr>
            <a:xfrm>
              <a:off x="309562" y="1017772"/>
              <a:ext cx="6220481" cy="5447645"/>
            </a:xfrm>
            <a:prstGeom prst="rect">
              <a:avLst/>
            </a:prstGeom>
            <a:noFill/>
          </p:spPr>
          <p:txBody>
            <a:bodyPr wrap="square" rtlCol="0">
              <a:spAutoFit/>
            </a:bodyPr>
            <a:lstStyle/>
            <a:p>
              <a:pPr algn="just"/>
              <a:r>
                <a:rPr lang="en-GB" sz="1200" dirty="0">
                  <a:latin typeface="Garamond" panose="02020404030301010803" pitchFamily="18" charset="0"/>
                  <a:cs typeface="Arial" panose="020B0604020202020204" pitchFamily="34" charset="0"/>
                </a:rPr>
                <a:t>Nigerian Aviation Handling Company Plc (NAHCO) delivered a strong financial performance in FY 2025, recording notable growth across key profitability indicators compared to FY 2024. Revenue increased by 21.79%, rising from ₦53.54 billion in FY 2024 to ₦65.21 billion in FY 2025, driven primarily by higher revenue from aircraft handling, cargo handling, equipment rental, and maintenance services. This reflects improved operational activity within the aviation sector and stronger service demand.</a:t>
              </a:r>
            </a:p>
            <a:p>
              <a:pPr algn="just"/>
              <a:r>
                <a:rPr lang="en-GB" sz="1200" dirty="0">
                  <a:latin typeface="Garamond" panose="02020404030301010803" pitchFamily="18" charset="0"/>
                  <a:cs typeface="Arial" panose="020B0604020202020204" pitchFamily="34" charset="0"/>
                </a:rPr>
                <a:t>However, the cost margin increased to 40.79% from 38.21% in the prior year, indicating a rise in direct operating costs. As a result, gross profit grew by 16.71% to ₦38.61 billion from ₦33.08 billion in FY 2024. Although gross profit increased in absolute terms, the gross profit margin slightly compressed due to the higher cost structure during the period.</a:t>
              </a:r>
            </a:p>
            <a:p>
              <a:pPr algn="just"/>
              <a:r>
                <a:rPr lang="en-GB" sz="1200" dirty="0">
                  <a:latin typeface="Garamond" panose="02020404030301010803" pitchFamily="18" charset="0"/>
                  <a:cs typeface="Arial" panose="020B0604020202020204" pitchFamily="34" charset="0"/>
                </a:rPr>
                <a:t>Profit from operations rose significantly by 25.18%, increasing from ₦19.84 billion in FY 2024 to ₦24.83 billion in FY 2025. The growth was achieved despite a reduction in other income (particularly sundry income), stable administrative expenses at ₦13.8 billion, and an increase in expected credit losses from ₦461 million to ₦600 million. The strong operational performance suggests improved efficiency and revenue scalability.</a:t>
              </a:r>
            </a:p>
            <a:p>
              <a:pPr algn="just"/>
              <a:r>
                <a:rPr lang="en-GB" sz="1200" dirty="0">
                  <a:latin typeface="Garamond" panose="02020404030301010803" pitchFamily="18" charset="0"/>
                  <a:cs typeface="Arial" panose="020B0604020202020204" pitchFamily="34" charset="0"/>
                </a:rPr>
                <a:t>Profit before tax (PBT) increased by 29.69%, rising from ₦18.70 billion in FY 2024 to ₦24.26 billion in FY 2025. The improvement was largely supported by higher finance income, particularly interest income on fixed and bank deposits, alongside an overall reduction in net finance costs.</a:t>
              </a:r>
            </a:p>
            <a:p>
              <a:pPr algn="just"/>
              <a:r>
                <a:rPr lang="en-GB" sz="1200" dirty="0">
                  <a:latin typeface="Garamond" panose="02020404030301010803" pitchFamily="18" charset="0"/>
                  <a:cs typeface="Arial" panose="020B0604020202020204" pitchFamily="34" charset="0"/>
                </a:rPr>
                <a:t>Tax expenses rose moderately by 7.18% to ₦6.26 billion from ₦5.84 billion; however, the effective tax rate declined significantly to 25.79% from 31.21% in the prior year. The reduction in effective tax rate supported stronger bottom-line growth.</a:t>
              </a:r>
            </a:p>
            <a:p>
              <a:pPr algn="just"/>
              <a:r>
                <a:rPr lang="en-GB" sz="1200" dirty="0">
                  <a:latin typeface="Garamond" panose="02020404030301010803" pitchFamily="18" charset="0"/>
                  <a:cs typeface="Arial" panose="020B0604020202020204" pitchFamily="34" charset="0"/>
                </a:rPr>
                <a:t>Consequently, profit after tax increased by 39.91%, rising from ₦12.86 billion in FY 2024 to ₦18.00 billion in FY 2025, largely driven by improved operating performance and the lower effective tax burden. Earnings per share (EPS) grew by 40.00% from ₦6.60 to ₦9.24, reflecting enhanced shareholder returns.</a:t>
              </a:r>
            </a:p>
            <a:p>
              <a:pPr algn="just"/>
              <a:r>
                <a:rPr lang="en-GB" sz="1200" dirty="0">
                  <a:latin typeface="Garamond" panose="02020404030301010803" pitchFamily="18" charset="0"/>
                  <a:cs typeface="Arial" panose="020B0604020202020204" pitchFamily="34" charset="0"/>
                </a:rPr>
                <a:t>From a profitability standpoint, return on assets (ROA) improved to 33.41% from 27.40%, indicating stronger asset utilization, while return on equity (ROE) increased to 67.93% from 64.08%, reflecting improved value creation for shareholders.</a:t>
              </a:r>
            </a:p>
            <a:p>
              <a:pPr algn="just"/>
              <a:r>
                <a:rPr lang="en-GB" sz="1200" dirty="0">
                  <a:latin typeface="Garamond" panose="02020404030301010803" pitchFamily="18" charset="0"/>
                  <a:cs typeface="Arial" panose="020B0604020202020204" pitchFamily="34" charset="0"/>
                </a:rPr>
                <a:t>In terms of valuation metrics, NAHCO reported a book value per share (BVPS) of ₦13.59, a P/E ratio of 19.35x, and a price-to-book value (P/BVPS) of 13.15x, MBC Liquidity Factor stood at 1,903,621 units,</a:t>
              </a:r>
            </a:p>
            <a:p>
              <a:pPr algn="just"/>
              <a:endParaRPr lang="en-US" sz="1200" dirty="0">
                <a:latin typeface="Garamond" panose="02020404030301010803" pitchFamily="18" charset="0"/>
                <a:cs typeface="Arial" panose="020B0604020202020204" pitchFamily="34" charset="0"/>
              </a:endParaRPr>
            </a:p>
          </p:txBody>
        </p:sp>
        <p:cxnSp>
          <p:nvCxnSpPr>
            <p:cNvPr id="10" name="Straight Connector 9">
              <a:extLst>
                <a:ext uri="{FF2B5EF4-FFF2-40B4-BE49-F238E27FC236}">
                  <a16:creationId xmlns:a16="http://schemas.microsoft.com/office/drawing/2014/main" id="{2C61D5A1-41D0-B304-170E-C8C630F74D8B}"/>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5" name="AutoShape 2">
            <a:extLst>
              <a:ext uri="{FF2B5EF4-FFF2-40B4-BE49-F238E27FC236}">
                <a16:creationId xmlns:a16="http://schemas.microsoft.com/office/drawing/2014/main" id="{0AB3510D-1B4D-33F1-02C8-0149B2B32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Nigerian Aviation Handling Company Plc (NAHCO.ng)">
            <a:extLst>
              <a:ext uri="{FF2B5EF4-FFF2-40B4-BE49-F238E27FC236}">
                <a16:creationId xmlns:a16="http://schemas.microsoft.com/office/drawing/2014/main" id="{D72AF736-8DB3-CDE3-5080-449FCCE2C6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576" b="29250"/>
          <a:stretch/>
        </p:blipFill>
        <p:spPr bwMode="auto">
          <a:xfrm>
            <a:off x="6785746" y="1231201"/>
            <a:ext cx="686320" cy="67201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Up 7">
            <a:extLst>
              <a:ext uri="{FF2B5EF4-FFF2-40B4-BE49-F238E27FC236}">
                <a16:creationId xmlns:a16="http://schemas.microsoft.com/office/drawing/2014/main" id="{C1C6FB9B-2814-6115-B7DC-6B1015DAA4C0}"/>
              </a:ext>
            </a:extLst>
          </p:cNvPr>
          <p:cNvSpPr/>
          <p:nvPr/>
        </p:nvSpPr>
        <p:spPr>
          <a:xfrm>
            <a:off x="11019064" y="1536606"/>
            <a:ext cx="160499" cy="22126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a:extLst>
              <a:ext uri="{FF2B5EF4-FFF2-40B4-BE49-F238E27FC236}">
                <a16:creationId xmlns:a16="http://schemas.microsoft.com/office/drawing/2014/main" id="{15E5A103-2418-5451-4CF0-FEC6949CC67D}"/>
              </a:ext>
            </a:extLst>
          </p:cNvPr>
          <p:cNvGraphicFramePr>
            <a:graphicFrameLocks/>
          </p:cNvGraphicFramePr>
          <p:nvPr/>
        </p:nvGraphicFramePr>
        <p:xfrm>
          <a:off x="6767205" y="2578194"/>
          <a:ext cx="5007967"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6122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EBF4D-1771-9887-D0CA-C7687762B25F}"/>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618B80CE-E92A-D601-D634-824432813C36}"/>
              </a:ext>
            </a:extLst>
          </p:cNvPr>
          <p:cNvSpPr txBox="1"/>
          <p:nvPr/>
        </p:nvSpPr>
        <p:spPr>
          <a:xfrm>
            <a:off x="325749" y="649329"/>
            <a:ext cx="3594610" cy="432054"/>
          </a:xfrm>
          <a:prstGeom prst="rect">
            <a:avLst/>
          </a:prstGeom>
          <a:noFill/>
          <a:ln w="9525">
            <a:noFill/>
          </a:ln>
        </p:spPr>
        <p:txBody>
          <a:bodyPr lIns="74055" tIns="37017" rIns="74055" bIns="37017"/>
          <a:lstStyle/>
          <a:p>
            <a:pPr marL="0" marR="0" lvl="0" indent="0" algn="r" defTabSz="914400" rtl="0" eaLnBrk="1" fontAlgn="base" latinLnBrk="0" hangingPunct="1">
              <a:lnSpc>
                <a:spcPct val="80000"/>
              </a:lnSpc>
              <a:spcBef>
                <a:spcPct val="0"/>
              </a:spcBef>
              <a:spcAft>
                <a:spcPct val="0"/>
              </a:spcAft>
              <a:buClr>
                <a:srgbClr val="000000"/>
              </a:buClr>
              <a:buSzTx/>
              <a:buFontTx/>
              <a:buNone/>
              <a:tabLst/>
              <a:defRPr/>
            </a:pPr>
            <a:r>
              <a:rPr kumimoji="0" lang="en-US" altLang="en-US" sz="1944" b="1" i="0" u="none" strike="noStrike" kern="1200" cap="none" spc="0" normalizeH="0" baseline="0" noProof="0" dirty="0">
                <a:ln>
                  <a:noFill/>
                </a:ln>
                <a:solidFill>
                  <a:srgbClr val="540000"/>
                </a:solidFill>
                <a:effectLst/>
                <a:uLnTx/>
                <a:uFillTx/>
                <a:latin typeface="Garamond" panose="02020404030301010803" pitchFamily="18" charset="0"/>
                <a:ea typeface="+mn-ea"/>
                <a:cs typeface="+mn-cs"/>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72DCA405-0656-DB4E-747D-D566D83AD0F7}"/>
              </a:ext>
            </a:extLst>
          </p:cNvPr>
          <p:cNvGraphicFramePr/>
          <p:nvPr/>
        </p:nvGraphicFramePr>
        <p:xfrm>
          <a:off x="7271103" y="5101533"/>
          <a:ext cx="4368438" cy="1594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A7C67752-F60F-CB0A-A225-5E2AE96E0593}"/>
              </a:ext>
            </a:extLst>
          </p:cNvPr>
          <p:cNvGraphicFramePr>
            <a:graphicFrameLocks noGrp="1"/>
          </p:cNvGraphicFramePr>
          <p:nvPr>
            <p:extLst>
              <p:ext uri="{D42A27DB-BD31-4B8C-83A1-F6EECF244321}">
                <p14:modId xmlns:p14="http://schemas.microsoft.com/office/powerpoint/2010/main" val="4016215932"/>
              </p:ext>
            </p:extLst>
          </p:nvPr>
        </p:nvGraphicFramePr>
        <p:xfrm>
          <a:off x="7249886" y="591527"/>
          <a:ext cx="4085054" cy="2671595"/>
        </p:xfrm>
        <a:graphic>
          <a:graphicData uri="http://schemas.openxmlformats.org/drawingml/2006/table">
            <a:tbl>
              <a:tblPr firstRow="1" bandRow="1">
                <a:tableStyleId>{5C22544A-7EE6-4342-B048-85BDC9FD1C3A}</a:tableStyleId>
              </a:tblPr>
              <a:tblGrid>
                <a:gridCol w="2268496">
                  <a:extLst>
                    <a:ext uri="{9D8B030D-6E8A-4147-A177-3AD203B41FA5}">
                      <a16:colId xmlns:a16="http://schemas.microsoft.com/office/drawing/2014/main" val="1165605233"/>
                    </a:ext>
                  </a:extLst>
                </a:gridCol>
                <a:gridCol w="1816558">
                  <a:extLst>
                    <a:ext uri="{9D8B030D-6E8A-4147-A177-3AD203B41FA5}">
                      <a16:colId xmlns:a16="http://schemas.microsoft.com/office/drawing/2014/main" val="3825047345"/>
                    </a:ext>
                  </a:extLst>
                </a:gridCol>
              </a:tblGrid>
              <a:tr h="598955">
                <a:tc>
                  <a:txBody>
                    <a:bodyPr/>
                    <a:lstStyle/>
                    <a:p>
                      <a:r>
                        <a:rPr lang="en-US" b="1" dirty="0">
                          <a:solidFill>
                            <a:srgbClr val="215968"/>
                          </a:solidFill>
                        </a:rPr>
                        <a:t>Market Data </a:t>
                      </a:r>
                    </a:p>
                  </a:txBody>
                  <a:tcPr>
                    <a:noFill/>
                  </a:tcPr>
                </a:tc>
                <a:tc>
                  <a:txBody>
                    <a:bodyPr/>
                    <a:lstStyle/>
                    <a:p>
                      <a:pPr algn="ctr"/>
                      <a:r>
                        <a:rPr lang="en-US" b="1" dirty="0">
                          <a:solidFill>
                            <a:srgbClr val="215968"/>
                          </a:solidFill>
                        </a:rPr>
                        <a:t>ZENITHBANK</a:t>
                      </a:r>
                    </a:p>
                  </a:txBody>
                  <a:tcPr>
                    <a:noFill/>
                  </a:tcPr>
                </a:tc>
                <a:extLst>
                  <a:ext uri="{0D108BD9-81ED-4DB2-BD59-A6C34878D82A}">
                    <a16:rowId xmlns:a16="http://schemas.microsoft.com/office/drawing/2014/main" val="2488073415"/>
                  </a:ext>
                </a:extLst>
              </a:tr>
              <a:tr h="331404">
                <a:tc>
                  <a:txBody>
                    <a:bodyPr/>
                    <a:lstStyle/>
                    <a:p>
                      <a:pPr algn="l"/>
                      <a:r>
                        <a:rPr lang="en-US" sz="1600" b="1" dirty="0"/>
                        <a:t>Last Close Price </a:t>
                      </a:r>
                    </a:p>
                  </a:txBody>
                  <a:tcPr>
                    <a:noFill/>
                  </a:tcPr>
                </a:tc>
                <a:tc>
                  <a:txBody>
                    <a:bodyPr/>
                    <a:lstStyle/>
                    <a:p>
                      <a:pPr algn="ctr"/>
                      <a:r>
                        <a:rPr lang="en-US" sz="1600" b="1" dirty="0"/>
                        <a:t>86.50</a:t>
                      </a:r>
                    </a:p>
                  </a:txBody>
                  <a:tcPr>
                    <a:noFill/>
                  </a:tcPr>
                </a:tc>
                <a:extLst>
                  <a:ext uri="{0D108BD9-81ED-4DB2-BD59-A6C34878D82A}">
                    <a16:rowId xmlns:a16="http://schemas.microsoft.com/office/drawing/2014/main" val="3857876834"/>
                  </a:ext>
                </a:extLst>
              </a:tr>
              <a:tr h="331404">
                <a:tc>
                  <a:txBody>
                    <a:bodyPr/>
                    <a:lstStyle/>
                    <a:p>
                      <a:pPr algn="l"/>
                      <a:r>
                        <a:rPr lang="en-US" sz="1600" b="1" kern="1200" dirty="0">
                          <a:solidFill>
                            <a:schemeClr val="dk1"/>
                          </a:solidFill>
                          <a:latin typeface="+mn-lt"/>
                          <a:ea typeface="+mn-ea"/>
                          <a:cs typeface="+mn-cs"/>
                        </a:rPr>
                        <a:t>52-weeks High/Low </a:t>
                      </a:r>
                    </a:p>
                  </a:txBody>
                  <a:tcPr>
                    <a:noFill/>
                  </a:tcPr>
                </a:tc>
                <a:tc>
                  <a:txBody>
                    <a:bodyPr/>
                    <a:lstStyle/>
                    <a:p>
                      <a:pPr algn="ctr"/>
                      <a:r>
                        <a:rPr lang="en-US" sz="1600" b="1" dirty="0"/>
                        <a:t>90.20/43.00</a:t>
                      </a:r>
                    </a:p>
                  </a:txBody>
                  <a:tcPr>
                    <a:noFill/>
                  </a:tcPr>
                </a:tc>
                <a:extLst>
                  <a:ext uri="{0D108BD9-81ED-4DB2-BD59-A6C34878D82A}">
                    <a16:rowId xmlns:a16="http://schemas.microsoft.com/office/drawing/2014/main" val="401603599"/>
                  </a:ext>
                </a:extLst>
              </a:tr>
              <a:tr h="84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Target Price / Upside</a:t>
                      </a:r>
                    </a:p>
                    <a:p>
                      <a:pPr algn="l"/>
                      <a:endParaRPr lang="en-US" sz="1600" b="1" kern="1200" dirty="0">
                        <a:solidFill>
                          <a:schemeClr val="dk1"/>
                        </a:solidFill>
                        <a:latin typeface="+mn-lt"/>
                        <a:ea typeface="+mn-ea"/>
                        <a:cs typeface="+mn-cs"/>
                      </a:endParaRPr>
                    </a:p>
                    <a:p>
                      <a:pPr algn="l"/>
                      <a:r>
                        <a:rPr lang="en-US" sz="1600" b="1" kern="1200" dirty="0">
                          <a:solidFill>
                            <a:schemeClr val="dk1"/>
                          </a:solidFill>
                          <a:latin typeface="+mn-lt"/>
                          <a:ea typeface="+mn-ea"/>
                          <a:cs typeface="+mn-cs"/>
                        </a:rPr>
                        <a:t>MBC Liquidity Factor</a:t>
                      </a:r>
                    </a:p>
                    <a:p>
                      <a:pPr algn="l"/>
                      <a:r>
                        <a:rPr lang="en-US" sz="1600" b="1" kern="1200" dirty="0">
                          <a:solidFill>
                            <a:schemeClr val="dk1"/>
                          </a:solidFill>
                          <a:latin typeface="+mn-lt"/>
                          <a:ea typeface="+mn-ea"/>
                          <a:cs typeface="+mn-cs"/>
                        </a:rPr>
                        <a:t>Beta(FT)</a:t>
                      </a:r>
                    </a:p>
                  </a:txBody>
                  <a:tcPr>
                    <a:noFill/>
                  </a:tcPr>
                </a:tc>
                <a:tc>
                  <a:txBody>
                    <a:bodyPr/>
                    <a:lstStyle/>
                    <a:p>
                      <a:pPr algn="ctr"/>
                      <a:r>
                        <a:rPr lang="en-US" sz="1600" b="1" dirty="0"/>
                        <a:t>104.56/21%</a:t>
                      </a:r>
                    </a:p>
                    <a:p>
                      <a:pPr algn="ctr"/>
                      <a:endParaRPr lang="en-US" sz="1600" b="1" dirty="0"/>
                    </a:p>
                    <a:p>
                      <a:pPr algn="ctr"/>
                      <a:r>
                        <a:rPr lang="en-US" sz="1600" b="1" dirty="0"/>
                        <a:t> 24,110,714 </a:t>
                      </a:r>
                    </a:p>
                    <a:p>
                      <a:pPr algn="ctr"/>
                      <a:r>
                        <a:rPr lang="en-US" sz="1600" b="1" dirty="0"/>
                        <a:t>0.52</a:t>
                      </a:r>
                    </a:p>
                  </a:txBody>
                  <a:tcPr>
                    <a:noFill/>
                  </a:tcPr>
                </a:tc>
                <a:extLst>
                  <a:ext uri="{0D108BD9-81ED-4DB2-BD59-A6C34878D82A}">
                    <a16:rowId xmlns:a16="http://schemas.microsoft.com/office/drawing/2014/main" val="3615299137"/>
                  </a:ext>
                </a:extLst>
              </a:tr>
              <a:tr h="331404">
                <a:tc>
                  <a:txBody>
                    <a:bodyPr/>
                    <a:lstStyle/>
                    <a:p>
                      <a:pPr algn="l"/>
                      <a:r>
                        <a:rPr lang="en-US" sz="1600" b="1" dirty="0"/>
                        <a:t>Recommendation </a:t>
                      </a:r>
                    </a:p>
                  </a:txBody>
                  <a:tcPr>
                    <a:noFill/>
                  </a:tcPr>
                </a:tc>
                <a:tc>
                  <a:txBody>
                    <a:bodyPr/>
                    <a:lstStyle/>
                    <a:p>
                      <a:pPr algn="ctr"/>
                      <a:r>
                        <a:rPr lang="en-US" sz="1600" b="1" dirty="0">
                          <a:solidFill>
                            <a:srgbClr val="00B050"/>
                          </a:solidFill>
                        </a:rPr>
                        <a:t>BUY</a:t>
                      </a:r>
                      <a:r>
                        <a:rPr lang="en-US" sz="1600" b="1" dirty="0"/>
                        <a:t> </a:t>
                      </a:r>
                    </a:p>
                  </a:txBody>
                  <a:tcPr>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6E4DD610-E189-CAFA-9E50-56F3A88B5C86}"/>
              </a:ext>
            </a:extLst>
          </p:cNvPr>
          <p:cNvGrpSpPr/>
          <p:nvPr/>
        </p:nvGrpSpPr>
        <p:grpSpPr>
          <a:xfrm>
            <a:off x="0" y="959257"/>
            <a:ext cx="7514824" cy="199692"/>
            <a:chOff x="0" y="959257"/>
            <a:chExt cx="7514824" cy="199692"/>
          </a:xfrm>
        </p:grpSpPr>
        <p:cxnSp>
          <p:nvCxnSpPr>
            <p:cNvPr id="17" name="Straight Connector 16">
              <a:extLst>
                <a:ext uri="{FF2B5EF4-FFF2-40B4-BE49-F238E27FC236}">
                  <a16:creationId xmlns:a16="http://schemas.microsoft.com/office/drawing/2014/main" id="{91F7A1CF-6077-BFA9-14A9-DA87312D1045}"/>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2A89BF8D-82B8-B91F-120F-ED0833E6F72F}"/>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2" name="TextBox 11">
            <a:extLst>
              <a:ext uri="{FF2B5EF4-FFF2-40B4-BE49-F238E27FC236}">
                <a16:creationId xmlns:a16="http://schemas.microsoft.com/office/drawing/2014/main" id="{260182BF-EF77-3431-A2D6-16A88969B107}"/>
              </a:ext>
            </a:extLst>
          </p:cNvPr>
          <p:cNvSpPr txBox="1"/>
          <p:nvPr/>
        </p:nvSpPr>
        <p:spPr>
          <a:xfrm>
            <a:off x="203851" y="1332581"/>
            <a:ext cx="6281032" cy="432426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Zenith Bank Plc delivered its nine-month (9M) 2025 results, showing a 40.77% increase in interest income, rising from ₦1.95 trillion in 9M 2024 to ₦2.74 trillion in 9M 2025, driven by higher income from loans and advances to customers, treasury bills, and placements with banks and discount houses. Net interest income grew by 50.45%, from ₦1.28 trillion to ₦1.93 trillion. Net interest income after impairment loss on financial and non-financial assets increased by 42.63%, from ₦802.91 billion to ₦1.15 trillion, reflecting higher impairment charges due to CBN regulatory requirements on loan forbearance.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Net fee and commission income rose by 16.46%, from ₦174.26 billion to ₦202.94 billion, supported by higher income from financial guarantee contracts, foreign currency transaction fees, and account maintenance fees. Profit before tax (PBT) declined by 8.52%, from ₦1.00 trillion to ₦917.41 billion, due to higher operating expenses, particularly the AMCON levy and information technology costs, and a decrease in trading gains from ₦754 billion to ₦260 billion. Profit after tax (PAT) fell by 7.62%, from ₦827.28 billion to ₦764.20 billion, partly due to lower income tax expenses. Earnings per share (EPS) declined by 29.38%, from ₦26.34 to ₦18.60, reflecting a 31% increase in the number of shares.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Zenith Bank maintains a BVPS of ₦111.24, a P/E ratio of </a:t>
            </a:r>
            <a:r>
              <a:rPr lang="en-GB" sz="1100" dirty="0">
                <a:solidFill>
                  <a:prstClr val="black"/>
                </a:solidFill>
                <a:latin typeface="Garamond" panose="02020404030301010803" pitchFamily="18" charset="0"/>
                <a:cs typeface="Arial" panose="020B0604020202020204" pitchFamily="34" charset="0"/>
              </a:rPr>
              <a:t>4.65</a:t>
            </a:r>
            <a:r>
              <a:rPr kumimoji="0" lang="en-GB"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x, a P/BV of 0.78x, and an MBC Liquidity Factor of 24,110,714 units.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rPr>
              <a:t>We believe earnings momentum for ZENITHBANK will primarily be dictated by the progression of the bank’s core banking business. Revenue from this source is expected to offset declines in FX-related incomes and, subsequently, non-interest revenue  ZENITHBANK is making significant strides in enhancing its operations and supporting its vertical rollout with the implementation of the comprehensive IT infrastructure project, As part of its strategic vision, ZENITHBANK is committed to expanding its international presence into new territories, as evidenced by its upcoming opening of a country branch in Paris. This new addition will increase the bank's total geographical exposure (excluding Nigeria) to 6 countries</a:t>
            </a:r>
          </a:p>
        </p:txBody>
      </p:sp>
      <p:cxnSp>
        <p:nvCxnSpPr>
          <p:cNvPr id="10" name="Straight Connector 9">
            <a:extLst>
              <a:ext uri="{FF2B5EF4-FFF2-40B4-BE49-F238E27FC236}">
                <a16:creationId xmlns:a16="http://schemas.microsoft.com/office/drawing/2014/main" id="{82210F87-A5DA-DA11-801B-39D2103D76F2}"/>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aphicFrame>
        <p:nvGraphicFramePr>
          <p:cNvPr id="21" name="Chart 20">
            <a:extLst>
              <a:ext uri="{FF2B5EF4-FFF2-40B4-BE49-F238E27FC236}">
                <a16:creationId xmlns:a16="http://schemas.microsoft.com/office/drawing/2014/main" id="{C785D264-0873-8DAA-3679-D422AF101D4B}"/>
              </a:ext>
            </a:extLst>
          </p:cNvPr>
          <p:cNvGraphicFramePr>
            <a:graphicFrameLocks/>
          </p:cNvGraphicFramePr>
          <p:nvPr/>
        </p:nvGraphicFramePr>
        <p:xfrm>
          <a:off x="7091683" y="3003061"/>
          <a:ext cx="4648364" cy="22929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Chart 1">
            <a:extLst>
              <a:ext uri="{FF2B5EF4-FFF2-40B4-BE49-F238E27FC236}">
                <a16:creationId xmlns:a16="http://schemas.microsoft.com/office/drawing/2014/main" id="{E2EC60BC-7257-D937-FCBE-F12995495EF2}"/>
              </a:ext>
            </a:extLst>
          </p:cNvPr>
          <p:cNvGraphicFramePr>
            <a:graphicFrameLocks/>
          </p:cNvGraphicFramePr>
          <p:nvPr/>
        </p:nvGraphicFramePr>
        <p:xfrm>
          <a:off x="6843581" y="3257422"/>
          <a:ext cx="4572000" cy="1594420"/>
        </p:xfrm>
        <a:graphic>
          <a:graphicData uri="http://schemas.openxmlformats.org/drawingml/2006/chart">
            <c:chart xmlns:c="http://schemas.openxmlformats.org/drawingml/2006/chart" xmlns:r="http://schemas.openxmlformats.org/officeDocument/2006/relationships" r:id="rId5"/>
          </a:graphicData>
        </a:graphic>
      </p:graphicFrame>
      <p:sp>
        <p:nvSpPr>
          <p:cNvPr id="4" name="Arrow: Up 3">
            <a:extLst>
              <a:ext uri="{FF2B5EF4-FFF2-40B4-BE49-F238E27FC236}">
                <a16:creationId xmlns:a16="http://schemas.microsoft.com/office/drawing/2014/main" id="{3220F7C0-A898-CA98-9771-17C99F62ADE1}"/>
              </a:ext>
            </a:extLst>
          </p:cNvPr>
          <p:cNvSpPr/>
          <p:nvPr/>
        </p:nvSpPr>
        <p:spPr>
          <a:xfrm>
            <a:off x="10981279" y="1907198"/>
            <a:ext cx="144449" cy="19913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6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5" name="Chart 4">
            <a:extLst>
              <a:ext uri="{FF2B5EF4-FFF2-40B4-BE49-F238E27FC236}">
                <a16:creationId xmlns:a16="http://schemas.microsoft.com/office/drawing/2014/main" id="{0CC216B7-6ADF-1962-C698-C035CC07AF2A}"/>
              </a:ext>
            </a:extLst>
          </p:cNvPr>
          <p:cNvGraphicFramePr>
            <a:graphicFrameLocks/>
          </p:cNvGraphicFramePr>
          <p:nvPr/>
        </p:nvGraphicFramePr>
        <p:xfrm>
          <a:off x="7409793" y="3028463"/>
          <a:ext cx="4578356" cy="2073070"/>
        </p:xfrm>
        <a:graphic>
          <a:graphicData uri="http://schemas.openxmlformats.org/drawingml/2006/chart">
            <c:chart xmlns:c="http://schemas.openxmlformats.org/drawingml/2006/chart" xmlns:r="http://schemas.openxmlformats.org/officeDocument/2006/relationships" r:id="rId6"/>
          </a:graphicData>
        </a:graphic>
      </p:graphicFrame>
      <p:pic>
        <p:nvPicPr>
          <p:cNvPr id="2050" name="Picture 2" descr="Zenith Bank - In your best interest">
            <a:extLst>
              <a:ext uri="{FF2B5EF4-FFF2-40B4-BE49-F238E27FC236}">
                <a16:creationId xmlns:a16="http://schemas.microsoft.com/office/drawing/2014/main" id="{9565644C-CF6B-ABD2-6546-1DA4A56CB0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3133" y="1335445"/>
            <a:ext cx="810205" cy="53531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Chart 8">
            <a:extLst>
              <a:ext uri="{FF2B5EF4-FFF2-40B4-BE49-F238E27FC236}">
                <a16:creationId xmlns:a16="http://schemas.microsoft.com/office/drawing/2014/main" id="{D93A2B56-B822-5B2A-F57E-5AE3A0339943}"/>
              </a:ext>
            </a:extLst>
          </p:cNvPr>
          <p:cNvGraphicFramePr>
            <a:graphicFrameLocks/>
          </p:cNvGraphicFramePr>
          <p:nvPr/>
        </p:nvGraphicFramePr>
        <p:xfrm>
          <a:off x="7249886" y="3211285"/>
          <a:ext cx="4572000" cy="197031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Chart 5">
            <a:extLst>
              <a:ext uri="{FF2B5EF4-FFF2-40B4-BE49-F238E27FC236}">
                <a16:creationId xmlns:a16="http://schemas.microsoft.com/office/drawing/2014/main" id="{C81C08FA-D00E-5ABC-9152-2A3006437F09}"/>
              </a:ext>
            </a:extLst>
          </p:cNvPr>
          <p:cNvGraphicFramePr>
            <a:graphicFrameLocks/>
          </p:cNvGraphicFramePr>
          <p:nvPr/>
        </p:nvGraphicFramePr>
        <p:xfrm>
          <a:off x="7051369" y="3051460"/>
          <a:ext cx="4857863" cy="2175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 name="Chart 2">
            <a:extLst>
              <a:ext uri="{FF2B5EF4-FFF2-40B4-BE49-F238E27FC236}">
                <a16:creationId xmlns:a16="http://schemas.microsoft.com/office/drawing/2014/main" id="{75ABFC23-EDB0-BBE9-9189-A4B83787A6F1}"/>
              </a:ext>
            </a:extLst>
          </p:cNvPr>
          <p:cNvGraphicFramePr>
            <a:graphicFrameLocks/>
          </p:cNvGraphicFramePr>
          <p:nvPr>
            <p:extLst>
              <p:ext uri="{D42A27DB-BD31-4B8C-83A1-F6EECF244321}">
                <p14:modId xmlns:p14="http://schemas.microsoft.com/office/powerpoint/2010/main" val="257743150"/>
              </p:ext>
            </p:extLst>
          </p:nvPr>
        </p:nvGraphicFramePr>
        <p:xfrm>
          <a:off x="6692671" y="3398323"/>
          <a:ext cx="5295477" cy="189767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8148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EEC20-A0BB-8DA2-CBAC-FABB3D3163A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011860A-C56F-F0B2-7D36-CD50C62CA466}"/>
              </a:ext>
            </a:extLst>
          </p:cNvPr>
          <p:cNvGrpSpPr/>
          <p:nvPr/>
        </p:nvGrpSpPr>
        <p:grpSpPr>
          <a:xfrm>
            <a:off x="52280" y="925669"/>
            <a:ext cx="6581154" cy="5632311"/>
            <a:chOff x="186100" y="873322"/>
            <a:chExt cx="6552167" cy="6258120"/>
          </a:xfrm>
        </p:grpSpPr>
        <p:sp>
          <p:nvSpPr>
            <p:cNvPr id="12" name="TextBox 11">
              <a:extLst>
                <a:ext uri="{FF2B5EF4-FFF2-40B4-BE49-F238E27FC236}">
                  <a16:creationId xmlns:a16="http://schemas.microsoft.com/office/drawing/2014/main" id="{1853F7DE-E5D1-5A4B-8E63-2E0714C72726}"/>
                </a:ext>
              </a:extLst>
            </p:cNvPr>
            <p:cNvSpPr txBox="1"/>
            <p:nvPr/>
          </p:nvSpPr>
          <p:spPr>
            <a:xfrm>
              <a:off x="186100" y="873322"/>
              <a:ext cx="6552167" cy="6258120"/>
            </a:xfrm>
            <a:prstGeom prst="rect">
              <a:avLst/>
            </a:prstGeom>
            <a:noFill/>
          </p:spPr>
          <p:txBody>
            <a:bodyPr wrap="square" rtlCol="0">
              <a:spAutoFit/>
            </a:bodyPr>
            <a:lstStyle/>
            <a:p>
              <a:pPr lvl="0" algn="just"/>
              <a:r>
                <a:rPr lang="en-GB" sz="1200" dirty="0">
                  <a:latin typeface="Garamond" panose="02020404030301010803" pitchFamily="18" charset="0"/>
                  <a:cs typeface="Arial" panose="020B0604020202020204" pitchFamily="34" charset="0"/>
                </a:rPr>
                <a:t>FIDSON delivered a strong earnings performance in FY’25, supported by robust revenue growth, improved product-level margins, and higher operating profitability, despite rising operating and finance costs</a:t>
              </a:r>
            </a:p>
            <a:p>
              <a:pPr lvl="0" algn="just"/>
              <a:r>
                <a:rPr lang="en-GB" sz="1200" dirty="0">
                  <a:latin typeface="Garamond" panose="02020404030301010803" pitchFamily="18" charset="0"/>
                  <a:cs typeface="Arial" panose="020B0604020202020204" pitchFamily="34" charset="0"/>
                </a:rPr>
                <a:t>.Revenue increased 41.42% YoY to N119.06 billion (FY’24: N84.19 billion), driven by higher sales across consumer healthcare products, ethical products, consumer healthcare lines and the company is now exporting.. Despite the strong revenue growth, Cost of Goods Sold (</a:t>
              </a:r>
              <a:r>
                <a:rPr lang="en-GB" sz="1200" dirty="0" err="1">
                  <a:latin typeface="Garamond" panose="02020404030301010803" pitchFamily="18" charset="0"/>
                  <a:cs typeface="Arial" panose="020B0604020202020204" pitchFamily="34" charset="0"/>
                </a:rPr>
                <a:t>CoGS</a:t>
              </a:r>
              <a:r>
                <a:rPr lang="en-GB" sz="1200" dirty="0">
                  <a:latin typeface="Garamond" panose="02020404030301010803" pitchFamily="18" charset="0"/>
                  <a:cs typeface="Arial" panose="020B0604020202020204" pitchFamily="34" charset="0"/>
                </a:rPr>
                <a:t>) margin edged slightly higher to 58.72% from 58.30% in FY’24, reflecting marginal cost pressures. Nonetheless, the impact was offset by significant improvements in product-level margins. Gross profit rose 40.00% YoY to N49.15 billion (FY’24: N35.10 billion), supported by improved margins in ethical products (46.89% to 49.89%) and over-the-counter products (47.23% to 49.89%). </a:t>
              </a:r>
            </a:p>
            <a:p>
              <a:pPr lvl="0" algn="just"/>
              <a:r>
                <a:rPr lang="en-GB" sz="1200" dirty="0">
                  <a:latin typeface="Garamond" panose="02020404030301010803" pitchFamily="18" charset="0"/>
                  <a:cs typeface="Arial" panose="020B0604020202020204" pitchFamily="34" charset="0"/>
                </a:rPr>
                <a:t>Operating expenses increased 29.36% YoY to N29.21 billion, reflecting higher administrative and selling expenses. The rise was largely driven by increased personnel costs, which climbed from N3.39 billion to N4.98 billion, alongside higher selling and distribution expenses, which rose from N8.11 billion to N9.96 billion. Despite these cost pressures, operating leverage remained strong due to faster revenue and gross profit growth.</a:t>
              </a:r>
            </a:p>
            <a:p>
              <a:pPr lvl="0" algn="just"/>
              <a:r>
                <a:rPr lang="en-GB" sz="1200" dirty="0">
                  <a:latin typeface="Garamond" panose="02020404030301010803" pitchFamily="18" charset="0"/>
                  <a:cs typeface="Arial" panose="020B0604020202020204" pitchFamily="34" charset="0"/>
                </a:rPr>
                <a:t>Consequently, operating profit increased by 58.74% YoY to N20.85 billion (FY’24: N13.13 billion), supported by improved core profitability and a modest increase in other income from N611 million to N915 million. At the bottom line, Profit Before Tax surged 80.41% YoY to N13.89 billion, despite a significant increase in finance costs. Interest expense rose sharply, with interest on bank loans increasing by 122% from N2.0 billion to N4.47 billion, while interest on commercial paper declined from N3.12 billion to N2.40 billion. Overall, finance costs rose 29.25% YoY to N7.10 billion, partially offset by a 144% increase in finance income from N60.02 million to N144.32 million.</a:t>
              </a:r>
            </a:p>
            <a:p>
              <a:pPr lvl="0" algn="just"/>
              <a:r>
                <a:rPr lang="en-GB" sz="1200" dirty="0">
                  <a:latin typeface="Garamond" panose="02020404030301010803" pitchFamily="18" charset="0"/>
                  <a:cs typeface="Arial" panose="020B0604020202020204" pitchFamily="34" charset="0"/>
                </a:rPr>
                <a:t>Tax expense increased substantially by 138.64% YoY to N4.58 billion, reflecting a higher effective tax rate of 33.0%, up from 24.95% in FY’24. Despite this, profit after tax rose 61.05% YoY to N9.31 billion, demonstrating resilient earnings growth.</a:t>
              </a:r>
            </a:p>
            <a:p>
              <a:pPr lvl="0" algn="just"/>
              <a:r>
                <a:rPr lang="en-GB" sz="1200" dirty="0">
                  <a:latin typeface="Garamond" panose="02020404030301010803" pitchFamily="18" charset="0"/>
                  <a:cs typeface="Arial" panose="020B0604020202020204" pitchFamily="34" charset="0"/>
                </a:rPr>
                <a:t>Earnings per share improved to N3.88, from N2.52 in FY’24. Return on Assets (ROA) improved to 11.57% from 7.86%, with Return on Equity (ROE) improving to 30.24% from 24.36%. Book Value Per Share (BVPS) increased to N13.41 from N10.34, while the stock trades at a Price-to-Book value ratio(P/BV) of 6.48x and a Price-to-Earnings ratio(P/E) of 22.40x, reflecting market confidence in earnings sustainability. MBC Liquidity Factor of 904,672 units.</a:t>
              </a:r>
            </a:p>
          </p:txBody>
        </p:sp>
        <p:cxnSp>
          <p:nvCxnSpPr>
            <p:cNvPr id="10" name="Straight Connector 9">
              <a:extLst>
                <a:ext uri="{FF2B5EF4-FFF2-40B4-BE49-F238E27FC236}">
                  <a16:creationId xmlns:a16="http://schemas.microsoft.com/office/drawing/2014/main" id="{C50ABFD5-0AA8-AE61-09EF-91C730AA67C8}"/>
                </a:ext>
              </a:extLst>
            </p:cNvPr>
            <p:cNvCxnSpPr/>
            <p:nvPr/>
          </p:nvCxnSpPr>
          <p:spPr>
            <a:xfrm>
              <a:off x="6692985" y="1260678"/>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40992" name="Google Shape;272;p20">
            <a:extLst>
              <a:ext uri="{FF2B5EF4-FFF2-40B4-BE49-F238E27FC236}">
                <a16:creationId xmlns:a16="http://schemas.microsoft.com/office/drawing/2014/main" id="{847D7D86-92C0-513B-02C3-CAA6F2139BE0}"/>
              </a:ext>
            </a:extLst>
          </p:cNvPr>
          <p:cNvSpPr txBox="1"/>
          <p:nvPr/>
        </p:nvSpPr>
        <p:spPr>
          <a:xfrm>
            <a:off x="902775" y="565356"/>
            <a:ext cx="3235149" cy="388849"/>
          </a:xfrm>
          <a:prstGeom prst="rect">
            <a:avLst/>
          </a:prstGeom>
          <a:noFill/>
          <a:ln w="9525">
            <a:noFill/>
          </a:ln>
        </p:spPr>
        <p:txBody>
          <a:bodyPr lIns="66650" tIns="33315" rIns="66650" bIns="33315"/>
          <a:lstStyle/>
          <a:p>
            <a:pPr algn="r" fontAlgn="base">
              <a:lnSpc>
                <a:spcPct val="80000"/>
              </a:lnSpc>
              <a:spcBef>
                <a:spcPct val="0"/>
              </a:spcBef>
              <a:spcAft>
                <a:spcPct val="0"/>
              </a:spcAft>
              <a:buClr>
                <a:srgbClr val="000000"/>
              </a:buClr>
            </a:pPr>
            <a:r>
              <a:rPr lang="en-US" altLang="en-US" sz="1750"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680862AB-2927-ADC8-16A3-E3F76E8EF8D8}"/>
              </a:ext>
            </a:extLst>
          </p:cNvPr>
          <p:cNvGraphicFramePr/>
          <p:nvPr/>
        </p:nvGraphicFramePr>
        <p:xfrm>
          <a:off x="7098523" y="5180643"/>
          <a:ext cx="3931594" cy="1434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B9B329A1-316B-D63B-8DD7-E62B446EB6D4}"/>
              </a:ext>
            </a:extLst>
          </p:cNvPr>
          <p:cNvGraphicFramePr>
            <a:graphicFrameLocks noGrp="1"/>
          </p:cNvGraphicFramePr>
          <p:nvPr>
            <p:extLst>
              <p:ext uri="{D42A27DB-BD31-4B8C-83A1-F6EECF244321}">
                <p14:modId xmlns:p14="http://schemas.microsoft.com/office/powerpoint/2010/main" val="2698292112"/>
              </p:ext>
            </p:extLst>
          </p:nvPr>
        </p:nvGraphicFramePr>
        <p:xfrm>
          <a:off x="7889674" y="440902"/>
          <a:ext cx="3565014" cy="2386356"/>
        </p:xfrm>
        <a:graphic>
          <a:graphicData uri="http://schemas.openxmlformats.org/drawingml/2006/table">
            <a:tbl>
              <a:tblPr firstRow="1" bandRow="1">
                <a:tableStyleId>{5C22544A-7EE6-4342-B048-85BDC9FD1C3A}</a:tableStyleId>
              </a:tblPr>
              <a:tblGrid>
                <a:gridCol w="2176954">
                  <a:extLst>
                    <a:ext uri="{9D8B030D-6E8A-4147-A177-3AD203B41FA5}">
                      <a16:colId xmlns:a16="http://schemas.microsoft.com/office/drawing/2014/main" val="1165605233"/>
                    </a:ext>
                  </a:extLst>
                </a:gridCol>
                <a:gridCol w="1388060">
                  <a:extLst>
                    <a:ext uri="{9D8B030D-6E8A-4147-A177-3AD203B41FA5}">
                      <a16:colId xmlns:a16="http://schemas.microsoft.com/office/drawing/2014/main" val="3825047345"/>
                    </a:ext>
                  </a:extLst>
                </a:gridCol>
              </a:tblGrid>
              <a:tr h="545364">
                <a:tc>
                  <a:txBody>
                    <a:bodyPr/>
                    <a:lstStyle/>
                    <a:p>
                      <a:r>
                        <a:rPr lang="en-US" sz="1300" b="1" dirty="0">
                          <a:solidFill>
                            <a:srgbClr val="215968"/>
                          </a:solidFill>
                        </a:rPr>
                        <a:t>Market Data </a:t>
                      </a:r>
                    </a:p>
                  </a:txBody>
                  <a:tcPr marL="82296" marR="82296" marT="41148" marB="41148">
                    <a:noFill/>
                  </a:tcPr>
                </a:tc>
                <a:tc>
                  <a:txBody>
                    <a:bodyPr/>
                    <a:lstStyle/>
                    <a:p>
                      <a:pPr algn="ctr"/>
                      <a:r>
                        <a:rPr lang="en-US" sz="1300" b="1" dirty="0">
                          <a:solidFill>
                            <a:srgbClr val="215968"/>
                          </a:solidFill>
                        </a:rPr>
                        <a:t>FIDSON</a:t>
                      </a:r>
                    </a:p>
                  </a:txBody>
                  <a:tcPr marL="82296" marR="82296" marT="41148" marB="41148">
                    <a:noFill/>
                  </a:tcPr>
                </a:tc>
                <a:extLst>
                  <a:ext uri="{0D108BD9-81ED-4DB2-BD59-A6C34878D82A}">
                    <a16:rowId xmlns:a16="http://schemas.microsoft.com/office/drawing/2014/main" val="2488073415"/>
                  </a:ext>
                </a:extLst>
              </a:tr>
              <a:tr h="301752">
                <a:tc>
                  <a:txBody>
                    <a:bodyPr/>
                    <a:lstStyle/>
                    <a:p>
                      <a:pPr algn="l"/>
                      <a:r>
                        <a:rPr lang="en-US" sz="1400" b="1" dirty="0"/>
                        <a:t>Last Close Price </a:t>
                      </a:r>
                    </a:p>
                  </a:txBody>
                  <a:tcPr marL="82296" marR="82296" marT="41148" marB="41148">
                    <a:noFill/>
                  </a:tcPr>
                </a:tc>
                <a:tc>
                  <a:txBody>
                    <a:bodyPr/>
                    <a:lstStyle/>
                    <a:p>
                      <a:pPr algn="ctr"/>
                      <a:r>
                        <a:rPr lang="en-US" sz="1400" b="1" dirty="0"/>
                        <a:t>86.90</a:t>
                      </a:r>
                    </a:p>
                  </a:txBody>
                  <a:tcPr marL="82296" marR="82296" marT="41148" marB="41148">
                    <a:noFill/>
                  </a:tcPr>
                </a:tc>
                <a:extLst>
                  <a:ext uri="{0D108BD9-81ED-4DB2-BD59-A6C34878D82A}">
                    <a16:rowId xmlns:a16="http://schemas.microsoft.com/office/drawing/2014/main" val="3857876834"/>
                  </a:ext>
                </a:extLst>
              </a:tr>
              <a:tr h="301752">
                <a:tc>
                  <a:txBody>
                    <a:bodyPr/>
                    <a:lstStyle/>
                    <a:p>
                      <a:pPr algn="l"/>
                      <a:r>
                        <a:rPr lang="en-US" sz="1400" b="1"/>
                        <a:t>52-weeks High/Low </a:t>
                      </a:r>
                      <a:endParaRPr lang="en-US" sz="1400" b="1" dirty="0"/>
                    </a:p>
                  </a:txBody>
                  <a:tcPr marL="82296" marR="82296" marT="41148" marB="41148">
                    <a:noFill/>
                  </a:tcPr>
                </a:tc>
                <a:tc>
                  <a:txBody>
                    <a:bodyPr/>
                    <a:lstStyle/>
                    <a:p>
                      <a:pPr algn="ctr"/>
                      <a:r>
                        <a:rPr lang="en-US" sz="1400" b="1" dirty="0"/>
                        <a:t>86.90/17.05</a:t>
                      </a:r>
                    </a:p>
                  </a:txBody>
                  <a:tcPr marL="82296" marR="82296" marT="41148" marB="41148">
                    <a:noFill/>
                  </a:tcPr>
                </a:tc>
                <a:extLst>
                  <a:ext uri="{0D108BD9-81ED-4DB2-BD59-A6C34878D82A}">
                    <a16:rowId xmlns:a16="http://schemas.microsoft.com/office/drawing/2014/main" val="401603599"/>
                  </a:ext>
                </a:extLst>
              </a:tr>
              <a:tr h="301752">
                <a:tc>
                  <a:txBody>
                    <a:bodyPr/>
                    <a:lstStyle/>
                    <a:p>
                      <a:pPr algn="l"/>
                      <a:r>
                        <a:rPr lang="en-US" sz="1400" b="1" dirty="0"/>
                        <a:t>Target Price/upside</a:t>
                      </a:r>
                    </a:p>
                    <a:p>
                      <a:pPr algn="l"/>
                      <a:endParaRPr lang="en-US" sz="1400" b="1" dirty="0"/>
                    </a:p>
                    <a:p>
                      <a:pPr algn="l"/>
                      <a:r>
                        <a:rPr lang="en-US" sz="1400" b="1" dirty="0"/>
                        <a:t>MBC Liquidity Factor</a:t>
                      </a:r>
                    </a:p>
                    <a:p>
                      <a:pPr algn="l"/>
                      <a:r>
                        <a:rPr lang="en-US" sz="1400" b="1" dirty="0"/>
                        <a:t>Beta (FT)</a:t>
                      </a:r>
                    </a:p>
                  </a:txBody>
                  <a:tcPr marL="82296" marR="82296" marT="41148" marB="41148">
                    <a:noFill/>
                  </a:tcPr>
                </a:tc>
                <a:tc>
                  <a:txBody>
                    <a:bodyPr/>
                    <a:lstStyle/>
                    <a:p>
                      <a:pPr algn="ctr"/>
                      <a:r>
                        <a:rPr lang="en-US" sz="1400" b="1" dirty="0"/>
                        <a:t>92.82/7%</a:t>
                      </a:r>
                    </a:p>
                    <a:p>
                      <a:pPr algn="ctr"/>
                      <a:endParaRPr lang="en-US" sz="1400" b="1" dirty="0"/>
                    </a:p>
                    <a:p>
                      <a:pPr algn="ctr"/>
                      <a:r>
                        <a:rPr lang="en-US" sz="1400" b="1" dirty="0"/>
                        <a:t>904,672</a:t>
                      </a:r>
                    </a:p>
                    <a:p>
                      <a:pPr algn="ctr"/>
                      <a:r>
                        <a:rPr lang="en-US" sz="1400" b="1" dirty="0"/>
                        <a:t>0.56</a:t>
                      </a:r>
                    </a:p>
                  </a:txBody>
                  <a:tcPr marL="82296" marR="82296" marT="41148" marB="41148">
                    <a:noFill/>
                  </a:tcPr>
                </a:tc>
                <a:extLst>
                  <a:ext uri="{0D108BD9-81ED-4DB2-BD59-A6C34878D82A}">
                    <a16:rowId xmlns:a16="http://schemas.microsoft.com/office/drawing/2014/main" val="3615299137"/>
                  </a:ext>
                </a:extLst>
              </a:tr>
              <a:tr h="301752">
                <a:tc>
                  <a:txBody>
                    <a:bodyPr/>
                    <a:lstStyle/>
                    <a:p>
                      <a:pPr algn="l"/>
                      <a:r>
                        <a:rPr lang="en-US" sz="1400" b="1"/>
                        <a:t>Recommendation </a:t>
                      </a:r>
                      <a:endParaRPr lang="en-US" sz="1400" b="1" dirty="0"/>
                    </a:p>
                  </a:txBody>
                  <a:tcPr marL="82296" marR="82296" marT="41148" marB="41148">
                    <a:noFill/>
                  </a:tcPr>
                </a:tc>
                <a:tc>
                  <a:txBody>
                    <a:bodyPr/>
                    <a:lstStyle/>
                    <a:p>
                      <a:pPr algn="ctr"/>
                      <a:r>
                        <a:rPr lang="en-US" sz="1400" b="1" dirty="0">
                          <a:solidFill>
                            <a:srgbClr val="00B050"/>
                          </a:solidFill>
                        </a:rPr>
                        <a:t>HOLD</a:t>
                      </a:r>
                      <a:r>
                        <a:rPr lang="en-US" sz="1400" b="1" dirty="0">
                          <a:solidFill>
                            <a:srgbClr val="FF0000"/>
                          </a:solidFill>
                        </a:rPr>
                        <a:t> </a:t>
                      </a:r>
                    </a:p>
                  </a:txBody>
                  <a:tcPr marL="82296" marR="82296" marT="41148" marB="41148">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D96183D1-67B9-2829-91EC-EB12ED11115F}"/>
              </a:ext>
            </a:extLst>
          </p:cNvPr>
          <p:cNvGrpSpPr/>
          <p:nvPr/>
        </p:nvGrpSpPr>
        <p:grpSpPr>
          <a:xfrm>
            <a:off x="609600" y="835808"/>
            <a:ext cx="6763342" cy="179723"/>
            <a:chOff x="0" y="959257"/>
            <a:chExt cx="7514824" cy="199692"/>
          </a:xfrm>
        </p:grpSpPr>
        <p:cxnSp>
          <p:nvCxnSpPr>
            <p:cNvPr id="17" name="Straight Connector 16">
              <a:extLst>
                <a:ext uri="{FF2B5EF4-FFF2-40B4-BE49-F238E27FC236}">
                  <a16:creationId xmlns:a16="http://schemas.microsoft.com/office/drawing/2014/main" id="{D1F9ACCF-788B-7F73-B026-F94032D9767C}"/>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60B35989-A38C-F256-175B-9EC3CDC6554B}"/>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aphicFrame>
        <p:nvGraphicFramePr>
          <p:cNvPr id="5" name="Chart 4">
            <a:extLst>
              <a:ext uri="{FF2B5EF4-FFF2-40B4-BE49-F238E27FC236}">
                <a16:creationId xmlns:a16="http://schemas.microsoft.com/office/drawing/2014/main" id="{C6F332FC-F93F-2A6A-2AF5-E2B2DEE57B51}"/>
              </a:ext>
            </a:extLst>
          </p:cNvPr>
          <p:cNvGraphicFramePr>
            <a:graphicFrameLocks/>
          </p:cNvGraphicFramePr>
          <p:nvPr/>
        </p:nvGraphicFramePr>
        <p:xfrm>
          <a:off x="6817986" y="3078480"/>
          <a:ext cx="4439292" cy="2138146"/>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Up 2">
            <a:extLst>
              <a:ext uri="{FF2B5EF4-FFF2-40B4-BE49-F238E27FC236}">
                <a16:creationId xmlns:a16="http://schemas.microsoft.com/office/drawing/2014/main" id="{F292821D-E37D-F860-5CDE-DF0D88412FB1}"/>
              </a:ext>
            </a:extLst>
          </p:cNvPr>
          <p:cNvSpPr/>
          <p:nvPr/>
        </p:nvSpPr>
        <p:spPr>
          <a:xfrm>
            <a:off x="11287753" y="1640535"/>
            <a:ext cx="110158" cy="169562"/>
          </a:xfrm>
          <a:prstGeom prst="up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260">
              <a:latin typeface="Garamond" panose="02020404030301010803" pitchFamily="18" charset="0"/>
            </a:endParaRPr>
          </a:p>
        </p:txBody>
      </p:sp>
      <p:graphicFrame>
        <p:nvGraphicFramePr>
          <p:cNvPr id="8" name="Chart 7">
            <a:extLst>
              <a:ext uri="{FF2B5EF4-FFF2-40B4-BE49-F238E27FC236}">
                <a16:creationId xmlns:a16="http://schemas.microsoft.com/office/drawing/2014/main" id="{E387F334-4851-0807-2051-A9FE537EBB6C}"/>
              </a:ext>
            </a:extLst>
          </p:cNvPr>
          <p:cNvGraphicFramePr>
            <a:graphicFrameLocks/>
          </p:cNvGraphicFramePr>
          <p:nvPr/>
        </p:nvGraphicFramePr>
        <p:xfrm>
          <a:off x="6659356" y="3296979"/>
          <a:ext cx="4572000" cy="1883664"/>
        </p:xfrm>
        <a:graphic>
          <a:graphicData uri="http://schemas.openxmlformats.org/drawingml/2006/chart">
            <c:chart xmlns:c="http://schemas.openxmlformats.org/drawingml/2006/chart" xmlns:r="http://schemas.openxmlformats.org/officeDocument/2006/relationships" r:id="rId5"/>
          </a:graphicData>
        </a:graphic>
      </p:graphicFrame>
      <p:pic>
        <p:nvPicPr>
          <p:cNvPr id="4" name="Picture 2" descr="Fidson Healthcare Limited (FIDSON.ng)">
            <a:extLst>
              <a:ext uri="{FF2B5EF4-FFF2-40B4-BE49-F238E27FC236}">
                <a16:creationId xmlns:a16="http://schemas.microsoft.com/office/drawing/2014/main" id="{61A01438-3BE7-0D38-3237-A4AE6B1CE1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7319" y="1574904"/>
            <a:ext cx="1246433" cy="129140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12">
            <a:extLst>
              <a:ext uri="{FF2B5EF4-FFF2-40B4-BE49-F238E27FC236}">
                <a16:creationId xmlns:a16="http://schemas.microsoft.com/office/drawing/2014/main" id="{7EFF6313-7636-0C76-C749-DBBA4C6C160A}"/>
              </a:ext>
            </a:extLst>
          </p:cNvPr>
          <p:cNvGraphicFramePr>
            <a:graphicFrameLocks/>
          </p:cNvGraphicFramePr>
          <p:nvPr/>
        </p:nvGraphicFramePr>
        <p:xfrm>
          <a:off x="6659356" y="2576035"/>
          <a:ext cx="5113544" cy="270706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950042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4C062-B5DC-0F59-426A-DCF268D96C7E}"/>
            </a:ext>
          </a:extLst>
        </p:cNvPr>
        <p:cNvGrpSpPr/>
        <p:nvPr/>
      </p:nvGrpSpPr>
      <p:grpSpPr>
        <a:xfrm>
          <a:off x="0" y="0"/>
          <a:ext cx="0" cy="0"/>
          <a:chOff x="0" y="0"/>
          <a:chExt cx="0" cy="0"/>
        </a:xfrm>
      </p:grpSpPr>
      <p:sp>
        <p:nvSpPr>
          <p:cNvPr id="1048609" name="Slide Number Placeholder 1">
            <a:extLst>
              <a:ext uri="{FF2B5EF4-FFF2-40B4-BE49-F238E27FC236}">
                <a16:creationId xmlns:a16="http://schemas.microsoft.com/office/drawing/2014/main" id="{EEE173CE-BF0A-14EA-F231-0A051279059B}"/>
              </a:ext>
            </a:extLst>
          </p:cNvPr>
          <p:cNvSpPr>
            <a:spLocks noGrp="1"/>
          </p:cNvSpPr>
          <p:nvPr>
            <p:ph type="sldNum" sz="quarter" idx="10"/>
          </p:nvPr>
        </p:nvSpPr>
        <p:spPr/>
        <p:txBody>
          <a:bodyPr/>
          <a:lstStyle/>
          <a:p>
            <a:fld id="{2891B1A3-3918-4675-954D-0B011B1BBCAA}" type="slidenum">
              <a:rPr lang="en-US"/>
              <a:t>13</a:t>
            </a:fld>
            <a:endParaRPr lang="en-US" dirty="0"/>
          </a:p>
        </p:txBody>
      </p:sp>
      <p:sp>
        <p:nvSpPr>
          <p:cNvPr id="1048610" name="TextBox 2">
            <a:extLst>
              <a:ext uri="{FF2B5EF4-FFF2-40B4-BE49-F238E27FC236}">
                <a16:creationId xmlns:a16="http://schemas.microsoft.com/office/drawing/2014/main" id="{71748EE6-FFBC-B8D6-67F5-551F637E2506}"/>
              </a:ext>
            </a:extLst>
          </p:cNvPr>
          <p:cNvSpPr txBox="1"/>
          <p:nvPr/>
        </p:nvSpPr>
        <p:spPr>
          <a:xfrm>
            <a:off x="2620964" y="696913"/>
            <a:ext cx="4485523" cy="400110"/>
          </a:xfrm>
          <a:prstGeom prst="rect">
            <a:avLst/>
          </a:prstGeom>
          <a:noFill/>
        </p:spPr>
        <p:txBody>
          <a:bodyPr wrap="none">
            <a:spAutoFit/>
          </a:bodyPr>
          <a:lstStyle/>
          <a:p>
            <a:r>
              <a:rPr lang="en-GB" sz="2000" b="1" cap="all" dirty="0">
                <a:solidFill>
                  <a:schemeClr val="accent1">
                    <a:lumMod val="50000"/>
                  </a:schemeClr>
                </a:solidFill>
                <a:latin typeface="Century Gothic" panose="020B0502020202020204" pitchFamily="34" charset="0"/>
              </a:rPr>
              <a:t>FIXED INCOME RECOMMENDATION</a:t>
            </a:r>
          </a:p>
        </p:txBody>
      </p:sp>
      <p:graphicFrame>
        <p:nvGraphicFramePr>
          <p:cNvPr id="2" name="Table 1">
            <a:extLst>
              <a:ext uri="{FF2B5EF4-FFF2-40B4-BE49-F238E27FC236}">
                <a16:creationId xmlns:a16="http://schemas.microsoft.com/office/drawing/2014/main" id="{A83FFDCF-1BC6-D349-692A-AD26BBD2B13D}"/>
              </a:ext>
            </a:extLst>
          </p:cNvPr>
          <p:cNvGraphicFramePr>
            <a:graphicFrameLocks noGrp="1"/>
          </p:cNvGraphicFramePr>
          <p:nvPr/>
        </p:nvGraphicFramePr>
        <p:xfrm>
          <a:off x="2438400" y="1739610"/>
          <a:ext cx="7543800" cy="4242734"/>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613835606"/>
                    </a:ext>
                  </a:extLst>
                </a:gridCol>
                <a:gridCol w="1828800">
                  <a:extLst>
                    <a:ext uri="{9D8B030D-6E8A-4147-A177-3AD203B41FA5}">
                      <a16:colId xmlns:a16="http://schemas.microsoft.com/office/drawing/2014/main" val="820382895"/>
                    </a:ext>
                  </a:extLst>
                </a:gridCol>
                <a:gridCol w="1097280">
                  <a:extLst>
                    <a:ext uri="{9D8B030D-6E8A-4147-A177-3AD203B41FA5}">
                      <a16:colId xmlns:a16="http://schemas.microsoft.com/office/drawing/2014/main" val="706110828"/>
                    </a:ext>
                  </a:extLst>
                </a:gridCol>
                <a:gridCol w="1508760">
                  <a:extLst>
                    <a:ext uri="{9D8B030D-6E8A-4147-A177-3AD203B41FA5}">
                      <a16:colId xmlns:a16="http://schemas.microsoft.com/office/drawing/2014/main" val="3833404092"/>
                    </a:ext>
                  </a:extLst>
                </a:gridCol>
                <a:gridCol w="1508760">
                  <a:extLst>
                    <a:ext uri="{9D8B030D-6E8A-4147-A177-3AD203B41FA5}">
                      <a16:colId xmlns:a16="http://schemas.microsoft.com/office/drawing/2014/main" val="2415951014"/>
                    </a:ext>
                  </a:extLst>
                </a:gridCol>
              </a:tblGrid>
              <a:tr h="563487">
                <a:tc>
                  <a:txBody>
                    <a:bodyPr/>
                    <a:lstStyle/>
                    <a:p>
                      <a:pPr algn="ctr"/>
                      <a:r>
                        <a:rPr lang="en-US" sz="1600" b="1" kern="1200" cap="small" dirty="0">
                          <a:solidFill>
                            <a:srgbClr val="990033"/>
                          </a:solidFill>
                          <a:latin typeface="Garamond" panose="02020404030301010803" pitchFamily="18" charset="0"/>
                          <a:ea typeface="+mn-ea"/>
                          <a:cs typeface="+mn-cs"/>
                        </a:rPr>
                        <a:t>TYPE</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SECURITY</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PRICE</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COUPON</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YIELD</a:t>
                      </a:r>
                    </a:p>
                  </a:txBody>
                  <a:tcPr>
                    <a:noFill/>
                  </a:tcPr>
                </a:tc>
                <a:extLst>
                  <a:ext uri="{0D108BD9-81ED-4DB2-BD59-A6C34878D82A}">
                    <a16:rowId xmlns:a16="http://schemas.microsoft.com/office/drawing/2014/main" val="762661206"/>
                  </a:ext>
                </a:extLst>
              </a:tr>
              <a:tr h="589954">
                <a:tc>
                  <a:txBody>
                    <a:bodyPr/>
                    <a:lstStyle/>
                    <a:p>
                      <a:pPr algn="ctr"/>
                      <a:r>
                        <a:rPr lang="en-US" sz="1600" b="0" kern="1200" cap="small" dirty="0">
                          <a:solidFill>
                            <a:schemeClr val="lt1"/>
                          </a:solidFill>
                          <a:latin typeface="Garamond" panose="02020404030301010803" pitchFamily="18" charset="0"/>
                          <a:ea typeface="+mn-ea"/>
                          <a:cs typeface="+mn-cs"/>
                        </a:rPr>
                        <a:t>FGN BOND</a:t>
                      </a:r>
                    </a:p>
                  </a:txBody>
                  <a:tcPr anchor="ct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18-APR-2037</a:t>
                      </a:r>
                    </a:p>
                  </a:txBody>
                  <a:tcPr anchor="ct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 90.00</a:t>
                      </a:r>
                    </a:p>
                  </a:txBody>
                  <a:tcPr anchor="ct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16.249</a:t>
                      </a:r>
                    </a:p>
                  </a:txBody>
                  <a:tcPr anchor="ct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16.27</a:t>
                      </a:r>
                    </a:p>
                  </a:txBody>
                  <a:tcPr anchor="ctr">
                    <a:solidFill>
                      <a:srgbClr val="215968"/>
                    </a:solidFill>
                  </a:tcPr>
                </a:tc>
                <a:extLst>
                  <a:ext uri="{0D108BD9-81ED-4DB2-BD59-A6C34878D82A}">
                    <a16:rowId xmlns:a16="http://schemas.microsoft.com/office/drawing/2014/main" val="4126850365"/>
                  </a:ext>
                </a:extLst>
              </a:tr>
              <a:tr h="800745">
                <a:tc>
                  <a:txBody>
                    <a:bodyPr/>
                    <a:lstStyle/>
                    <a:p>
                      <a:pPr algn="ctr"/>
                      <a:r>
                        <a:rPr lang="en-US" sz="1600" b="1" kern="1200" cap="small" dirty="0">
                          <a:solidFill>
                            <a:srgbClr val="990033"/>
                          </a:solidFill>
                          <a:latin typeface="Garamond" panose="02020404030301010803" pitchFamily="18" charset="0"/>
                          <a:ea typeface="+mn-ea"/>
                          <a:cs typeface="+mn-cs"/>
                        </a:rPr>
                        <a:t>TYPE</a:t>
                      </a:r>
                    </a:p>
                  </a:txBody>
                  <a:tcPr>
                    <a:solidFill>
                      <a:schemeClr val="bg1"/>
                    </a:solidFill>
                  </a:tcPr>
                </a:tc>
                <a:tc>
                  <a:txBody>
                    <a:bodyPr/>
                    <a:lstStyle/>
                    <a:p>
                      <a:pPr algn="ctr"/>
                      <a:r>
                        <a:rPr lang="en-US" sz="1600" b="1" kern="1200" cap="small" dirty="0">
                          <a:solidFill>
                            <a:srgbClr val="990033"/>
                          </a:solidFill>
                          <a:latin typeface="Garamond" panose="02020404030301010803" pitchFamily="18" charset="0"/>
                          <a:ea typeface="+mn-ea"/>
                          <a:cs typeface="+mn-cs"/>
                        </a:rPr>
                        <a:t>Security</a:t>
                      </a:r>
                    </a:p>
                  </a:txBody>
                  <a:tcPr>
                    <a:solidFill>
                      <a:schemeClr val="bg1"/>
                    </a:solidFill>
                  </a:tcPr>
                </a:tc>
                <a:tc>
                  <a:txBody>
                    <a:bodyPr/>
                    <a:lstStyle/>
                    <a:p>
                      <a:pPr algn="ctr"/>
                      <a:r>
                        <a:rPr lang="en-US" sz="1600" b="1" kern="1200" cap="small" dirty="0">
                          <a:solidFill>
                            <a:srgbClr val="990033"/>
                          </a:solidFill>
                          <a:latin typeface="Garamond" panose="02020404030301010803" pitchFamily="18" charset="0"/>
                          <a:ea typeface="+mn-ea"/>
                          <a:cs typeface="+mn-cs"/>
                        </a:rPr>
                        <a:t>Price</a:t>
                      </a:r>
                    </a:p>
                  </a:txBody>
                  <a:tcPr>
                    <a:solidFill>
                      <a:schemeClr val="bg1"/>
                    </a:solidFill>
                  </a:tcPr>
                </a:tc>
                <a:tc>
                  <a:txBody>
                    <a:bodyPr/>
                    <a:lstStyle/>
                    <a:p>
                      <a:pPr algn="ctr"/>
                      <a:r>
                        <a:rPr lang="en-US" sz="1600" b="1" kern="1200" cap="small" dirty="0">
                          <a:solidFill>
                            <a:srgbClr val="990033"/>
                          </a:solidFill>
                          <a:latin typeface="Garamond" panose="02020404030301010803" pitchFamily="18" charset="0"/>
                          <a:ea typeface="+mn-ea"/>
                          <a:cs typeface="+mn-cs"/>
                        </a:rPr>
                        <a:t>Coupon</a:t>
                      </a:r>
                    </a:p>
                  </a:txBody>
                  <a:tcPr>
                    <a:solidFill>
                      <a:schemeClr val="bg1"/>
                    </a:solidFill>
                  </a:tcPr>
                </a:tc>
                <a:tc>
                  <a:txBody>
                    <a:bodyPr/>
                    <a:lstStyle/>
                    <a:p>
                      <a:pPr algn="ctr"/>
                      <a:r>
                        <a:rPr lang="en-US" sz="1600" b="1" kern="1200" cap="small" dirty="0">
                          <a:solidFill>
                            <a:srgbClr val="990033"/>
                          </a:solidFill>
                          <a:latin typeface="Garamond" panose="02020404030301010803" pitchFamily="18" charset="0"/>
                          <a:ea typeface="+mn-ea"/>
                          <a:cs typeface="+mn-cs"/>
                        </a:rPr>
                        <a:t>Yield</a:t>
                      </a:r>
                    </a:p>
                  </a:txBody>
                  <a:tcPr>
                    <a:solidFill>
                      <a:schemeClr val="bg1"/>
                    </a:solidFill>
                  </a:tcPr>
                </a:tc>
                <a:extLst>
                  <a:ext uri="{0D108BD9-81ED-4DB2-BD59-A6C34878D82A}">
                    <a16:rowId xmlns:a16="http://schemas.microsoft.com/office/drawing/2014/main" val="3726553158"/>
                  </a:ext>
                </a:extLst>
              </a:tr>
              <a:tr h="800745">
                <a:tc>
                  <a:txBody>
                    <a:bodyPr/>
                    <a:lstStyle/>
                    <a:p>
                      <a:pPr algn="ctr"/>
                      <a:r>
                        <a:rPr lang="en-US" sz="1600" b="0" kern="1200" cap="small" dirty="0">
                          <a:solidFill>
                            <a:schemeClr val="lt1"/>
                          </a:solidFill>
                          <a:latin typeface="Garamond" panose="02020404030301010803" pitchFamily="18" charset="0"/>
                          <a:ea typeface="+mn-ea"/>
                          <a:cs typeface="+mn-cs"/>
                        </a:rPr>
                        <a:t>EURO BOND</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FGN  2051</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98.94</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8.25</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8.35</a:t>
                      </a:r>
                    </a:p>
                  </a:txBody>
                  <a:tcPr>
                    <a:solidFill>
                      <a:srgbClr val="215968"/>
                    </a:solidFill>
                  </a:tcPr>
                </a:tc>
                <a:extLst>
                  <a:ext uri="{0D108BD9-81ED-4DB2-BD59-A6C34878D82A}">
                    <a16:rowId xmlns:a16="http://schemas.microsoft.com/office/drawing/2014/main" val="2577741499"/>
                  </a:ext>
                </a:extLst>
              </a:tr>
              <a:tr h="360829">
                <a:tc>
                  <a:txBody>
                    <a:bodyPr/>
                    <a:lstStyle/>
                    <a:p>
                      <a:endParaRPr lang="en-US" sz="1600" b="1" kern="1200" cap="small" dirty="0">
                        <a:solidFill>
                          <a:schemeClr val="lt1"/>
                        </a:solidFill>
                        <a:latin typeface="Garamond" panose="02020404030301010803" pitchFamily="18" charset="0"/>
                        <a:ea typeface="+mn-ea"/>
                        <a:cs typeface="+mn-cs"/>
                      </a:endParaRPr>
                    </a:p>
                  </a:txBody>
                  <a:tcPr>
                    <a:noFill/>
                  </a:tcPr>
                </a:tc>
                <a:tc>
                  <a:txBody>
                    <a:bodyPr/>
                    <a:lstStyle/>
                    <a:p>
                      <a:endParaRPr lang="en-US" sz="1600" b="1" kern="1200" cap="small" dirty="0">
                        <a:solidFill>
                          <a:schemeClr val="lt1"/>
                        </a:solidFill>
                        <a:latin typeface="Garamond" panose="02020404030301010803" pitchFamily="18" charset="0"/>
                        <a:ea typeface="+mn-ea"/>
                        <a:cs typeface="+mn-cs"/>
                      </a:endParaRPr>
                    </a:p>
                  </a:txBody>
                  <a:tcPr>
                    <a:noFill/>
                  </a:tcPr>
                </a:tc>
                <a:tc>
                  <a:txBody>
                    <a:bodyPr/>
                    <a:lstStyle/>
                    <a:p>
                      <a:endParaRPr lang="en-US" sz="1600" b="1" kern="1200" cap="small" dirty="0">
                        <a:solidFill>
                          <a:schemeClr val="lt1"/>
                        </a:solidFill>
                        <a:latin typeface="Garamond" panose="02020404030301010803" pitchFamily="18" charset="0"/>
                        <a:ea typeface="+mn-ea"/>
                        <a:cs typeface="+mn-cs"/>
                      </a:endParaRPr>
                    </a:p>
                  </a:txBody>
                  <a:tcPr>
                    <a:noFill/>
                  </a:tcPr>
                </a:tc>
                <a:tc>
                  <a:txBody>
                    <a:bodyPr/>
                    <a:lstStyle/>
                    <a:p>
                      <a:endParaRPr lang="en-US" sz="1600" b="1" kern="1200" cap="small" dirty="0">
                        <a:solidFill>
                          <a:schemeClr val="lt1"/>
                        </a:solidFill>
                        <a:latin typeface="Garamond" panose="02020404030301010803" pitchFamily="18" charset="0"/>
                        <a:ea typeface="+mn-ea"/>
                        <a:cs typeface="+mn-cs"/>
                      </a:endParaRPr>
                    </a:p>
                  </a:txBody>
                  <a:tcPr>
                    <a:noFill/>
                  </a:tcPr>
                </a:tc>
                <a:tc>
                  <a:txBody>
                    <a:bodyPr/>
                    <a:lstStyle/>
                    <a:p>
                      <a:endParaRPr lang="en-US" sz="1600" b="1" kern="1200" cap="small" dirty="0">
                        <a:solidFill>
                          <a:schemeClr val="lt1"/>
                        </a:solidFill>
                        <a:latin typeface="Garamond" panose="02020404030301010803" pitchFamily="18" charset="0"/>
                        <a:ea typeface="+mn-ea"/>
                        <a:cs typeface="+mn-cs"/>
                      </a:endParaRPr>
                    </a:p>
                  </a:txBody>
                  <a:tcPr>
                    <a:noFill/>
                  </a:tcPr>
                </a:tc>
                <a:extLst>
                  <a:ext uri="{0D108BD9-81ED-4DB2-BD59-A6C34878D82A}">
                    <a16:rowId xmlns:a16="http://schemas.microsoft.com/office/drawing/2014/main" val="1230796898"/>
                  </a:ext>
                </a:extLst>
              </a:tr>
              <a:tr h="563487">
                <a:tc>
                  <a:txBody>
                    <a:bodyPr/>
                    <a:lstStyle/>
                    <a:p>
                      <a:pPr algn="ctr"/>
                      <a:r>
                        <a:rPr lang="en-US" sz="1600" b="1" kern="1200" cap="small" dirty="0">
                          <a:solidFill>
                            <a:srgbClr val="990033"/>
                          </a:solidFill>
                          <a:latin typeface="Garamond" panose="02020404030301010803" pitchFamily="18" charset="0"/>
                          <a:ea typeface="+mn-ea"/>
                          <a:cs typeface="+mn-cs"/>
                        </a:rPr>
                        <a:t>TYPE</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SECURITY</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TTM</a:t>
                      </a:r>
                    </a:p>
                  </a:txBody>
                  <a:tcPr>
                    <a:noFill/>
                  </a:tcPr>
                </a:tc>
                <a:tc>
                  <a:txBody>
                    <a:bodyPr/>
                    <a:lstStyle/>
                    <a:p>
                      <a:pPr algn="ctr"/>
                      <a:r>
                        <a:rPr lang="en-US" sz="1600" b="1" kern="1200" cap="small" dirty="0">
                          <a:solidFill>
                            <a:srgbClr val="990033"/>
                          </a:solidFill>
                          <a:latin typeface="Garamond" panose="02020404030301010803" pitchFamily="18" charset="0"/>
                          <a:ea typeface="+mn-ea"/>
                          <a:cs typeface="+mn-cs"/>
                        </a:rPr>
                        <a:t>RATE</a:t>
                      </a:r>
                    </a:p>
                  </a:txBody>
                  <a:tcPr>
                    <a:noFill/>
                  </a:tcPr>
                </a:tc>
                <a:tc>
                  <a:txBody>
                    <a:bodyPr/>
                    <a:lstStyle/>
                    <a:p>
                      <a:endParaRPr lang="en-US" sz="1600" b="1" kern="1200" cap="small" dirty="0">
                        <a:solidFill>
                          <a:srgbClr val="990033"/>
                        </a:solidFill>
                        <a:latin typeface="Garamond" panose="02020404030301010803" pitchFamily="18" charset="0"/>
                        <a:ea typeface="+mn-ea"/>
                        <a:cs typeface="+mn-cs"/>
                      </a:endParaRPr>
                    </a:p>
                  </a:txBody>
                  <a:tcPr>
                    <a:noFill/>
                  </a:tcPr>
                </a:tc>
                <a:extLst>
                  <a:ext uri="{0D108BD9-81ED-4DB2-BD59-A6C34878D82A}">
                    <a16:rowId xmlns:a16="http://schemas.microsoft.com/office/drawing/2014/main" val="3745518669"/>
                  </a:ext>
                </a:extLst>
              </a:tr>
              <a:tr h="563487">
                <a:tc>
                  <a:txBody>
                    <a:bodyPr/>
                    <a:lstStyle/>
                    <a:p>
                      <a:pPr algn="ctr"/>
                      <a:r>
                        <a:rPr lang="en-US" sz="1600" b="0" kern="1200" cap="small" dirty="0">
                          <a:solidFill>
                            <a:schemeClr val="lt1"/>
                          </a:solidFill>
                          <a:latin typeface="Garamond" panose="02020404030301010803" pitchFamily="18" charset="0"/>
                          <a:ea typeface="+mn-ea"/>
                          <a:cs typeface="+mn-cs"/>
                        </a:rPr>
                        <a:t>NTB</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19-Nov-26</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272</a:t>
                      </a:r>
                    </a:p>
                  </a:txBody>
                  <a:tcPr>
                    <a:solidFill>
                      <a:srgbClr val="215968"/>
                    </a:solidFill>
                  </a:tcPr>
                </a:tc>
                <a:tc>
                  <a:txBody>
                    <a:bodyPr/>
                    <a:lstStyle/>
                    <a:p>
                      <a:pPr algn="ctr"/>
                      <a:r>
                        <a:rPr lang="en-US" sz="1600" b="0" kern="1200" cap="small" dirty="0">
                          <a:solidFill>
                            <a:schemeClr val="lt1"/>
                          </a:solidFill>
                          <a:latin typeface="Garamond" panose="02020404030301010803" pitchFamily="18" charset="0"/>
                          <a:ea typeface="+mn-ea"/>
                          <a:cs typeface="+mn-cs"/>
                        </a:rPr>
                        <a:t>16.50</a:t>
                      </a:r>
                    </a:p>
                  </a:txBody>
                  <a:tcPr>
                    <a:solidFill>
                      <a:srgbClr val="215968"/>
                    </a:solidFill>
                  </a:tcPr>
                </a:tc>
                <a:tc>
                  <a:txBody>
                    <a:bodyPr/>
                    <a:lstStyle/>
                    <a:p>
                      <a:endParaRPr lang="en-US" sz="1600" b="0" kern="1200" cap="small" dirty="0">
                        <a:solidFill>
                          <a:schemeClr val="lt1"/>
                        </a:solidFill>
                        <a:latin typeface="Garamond" panose="02020404030301010803" pitchFamily="18" charset="0"/>
                        <a:ea typeface="+mn-ea"/>
                        <a:cs typeface="+mn-cs"/>
                      </a:endParaRPr>
                    </a:p>
                  </a:txBody>
                  <a:tcPr>
                    <a:noFill/>
                  </a:tcPr>
                </a:tc>
                <a:extLst>
                  <a:ext uri="{0D108BD9-81ED-4DB2-BD59-A6C34878D82A}">
                    <a16:rowId xmlns:a16="http://schemas.microsoft.com/office/drawing/2014/main" val="3769341399"/>
                  </a:ext>
                </a:extLst>
              </a:tr>
            </a:tbl>
          </a:graphicData>
        </a:graphic>
      </p:graphicFrame>
    </p:spTree>
    <p:extLst>
      <p:ext uri="{BB962C8B-B14F-4D97-AF65-F5344CB8AC3E}">
        <p14:creationId xmlns:p14="http://schemas.microsoft.com/office/powerpoint/2010/main" val="15441773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a white background&#10;&#10;AI-generated content may be incorrect.">
            <a:extLst>
              <a:ext uri="{FF2B5EF4-FFF2-40B4-BE49-F238E27FC236}">
                <a16:creationId xmlns:a16="http://schemas.microsoft.com/office/drawing/2014/main" id="{2E734C80-CAD1-0C50-90C7-5CFFB4A46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282" y="0"/>
            <a:ext cx="931718" cy="931718"/>
          </a:xfrm>
          <a:prstGeom prst="rect">
            <a:avLst/>
          </a:prstGeom>
        </p:spPr>
      </p:pic>
      <p:grpSp>
        <p:nvGrpSpPr>
          <p:cNvPr id="12" name="Group 11">
            <a:extLst>
              <a:ext uri="{FF2B5EF4-FFF2-40B4-BE49-F238E27FC236}">
                <a16:creationId xmlns:a16="http://schemas.microsoft.com/office/drawing/2014/main" id="{E2B12D6B-9EB1-8577-E68A-8A34BCFDF538}"/>
              </a:ext>
            </a:extLst>
          </p:cNvPr>
          <p:cNvGrpSpPr/>
          <p:nvPr/>
        </p:nvGrpSpPr>
        <p:grpSpPr>
          <a:xfrm>
            <a:off x="673336" y="692550"/>
            <a:ext cx="10428773" cy="5196425"/>
            <a:chOff x="411163" y="425482"/>
            <a:chExt cx="11083865" cy="5877734"/>
          </a:xfrm>
        </p:grpSpPr>
        <p:grpSp>
          <p:nvGrpSpPr>
            <p:cNvPr id="5" name="Group 4">
              <a:extLst>
                <a:ext uri="{FF2B5EF4-FFF2-40B4-BE49-F238E27FC236}">
                  <a16:creationId xmlns:a16="http://schemas.microsoft.com/office/drawing/2014/main" id="{3682448B-74D4-5AFC-3EE0-25116C793B5B}"/>
                </a:ext>
              </a:extLst>
            </p:cNvPr>
            <p:cNvGrpSpPr/>
            <p:nvPr/>
          </p:nvGrpSpPr>
          <p:grpSpPr>
            <a:xfrm>
              <a:off x="411163" y="425482"/>
              <a:ext cx="11083865" cy="5787812"/>
              <a:chOff x="299049" y="577970"/>
              <a:chExt cx="11258611" cy="5787812"/>
            </a:xfrm>
          </p:grpSpPr>
          <p:sp>
            <p:nvSpPr>
              <p:cNvPr id="4" name="Rectangle 3"/>
              <p:cNvSpPr/>
              <p:nvPr/>
            </p:nvSpPr>
            <p:spPr bwMode="auto">
              <a:xfrm>
                <a:off x="299049" y="577970"/>
                <a:ext cx="11258611" cy="5787812"/>
              </a:xfrm>
              <a:prstGeom prst="rect">
                <a:avLst/>
              </a:prstGeom>
              <a:solidFill>
                <a:srgbClr val="215968"/>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defTabSz="457200">
                  <a:lnSpc>
                    <a:spcPts val="2400"/>
                  </a:lnSpc>
                  <a:buFont typeface="Wingdings" panose="05000000000000000000" pitchFamily="2" charset="2"/>
                  <a:buChar char="§"/>
                  <a:defRPr/>
                </a:pPr>
                <a:endParaRPr lang="en-GB" sz="1600" dirty="0">
                  <a:solidFill>
                    <a:srgbClr val="800000"/>
                  </a:solidFill>
                  <a:latin typeface="Georgia" panose="02040502050405020303" pitchFamily="18" charset="0"/>
                </a:endParaRPr>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51" y="1351107"/>
                <a:ext cx="11247109"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422486" y="425482"/>
              <a:ext cx="2271551" cy="390583"/>
            </a:xfrm>
            <a:prstGeom prst="rect">
              <a:avLst/>
            </a:prstGeom>
            <a:solidFill>
              <a:srgbClr val="660214"/>
            </a:solidFill>
            <a:ln>
              <a:solidFill>
                <a:srgbClr val="660214"/>
              </a:solidFill>
            </a:ln>
          </p:spPr>
          <p:txBody>
            <a:bodyPr wrap="square">
              <a:spAutoFit/>
            </a:bodyPr>
            <a:lstStyle/>
            <a:p>
              <a:pPr algn="ctr" defTabSz="457200">
                <a:defRPr/>
              </a:pPr>
              <a:r>
                <a:rPr lang="en-GB" b="1" cap="all" dirty="0">
                  <a:solidFill>
                    <a:prstClr val="white"/>
                  </a:solidFill>
                  <a:latin typeface="Garamond" panose="02020404030301010803" pitchFamily="18" charset="0"/>
                </a:rPr>
                <a:t>CONTACT US</a:t>
              </a:r>
            </a:p>
          </p:txBody>
        </p:sp>
        <p:sp>
          <p:nvSpPr>
            <p:cNvPr id="3" name="Rectangle 2">
              <a:extLst>
                <a:ext uri="{FF2B5EF4-FFF2-40B4-BE49-F238E27FC236}">
                  <a16:creationId xmlns:a16="http://schemas.microsoft.com/office/drawing/2014/main" id="{0FC486D3-9BB8-AF7D-037E-488ED2A4708D}"/>
                </a:ext>
              </a:extLst>
            </p:cNvPr>
            <p:cNvSpPr/>
            <p:nvPr/>
          </p:nvSpPr>
          <p:spPr>
            <a:xfrm>
              <a:off x="498537" y="5084763"/>
              <a:ext cx="10996491" cy="1218453"/>
            </a:xfrm>
            <a:prstGeom prst="rect">
              <a:avLst/>
            </a:prstGeom>
          </p:spPr>
          <p:txBody>
            <a:bodyPr wrap="square">
              <a:spAutoFit/>
            </a:bodyPr>
            <a:lstStyle/>
            <a:p>
              <a:pPr defTabSz="457200">
                <a:defRPr/>
              </a:pPr>
              <a:r>
                <a:rPr lang="en-US" sz="1600" b="1" dirty="0">
                  <a:solidFill>
                    <a:schemeClr val="bg1"/>
                  </a:solidFill>
                  <a:latin typeface="Garamond" panose="02020404030301010803" pitchFamily="18" charset="0"/>
                </a:rPr>
                <a:t>Contacts:</a:t>
              </a:r>
            </a:p>
            <a:p>
              <a:pPr defTabSz="457200">
                <a:defRPr/>
              </a:pPr>
              <a:r>
                <a:rPr lang="en-US" sz="1600" b="1" dirty="0">
                  <a:solidFill>
                    <a:schemeClr val="bg1"/>
                  </a:solidFill>
                  <a:latin typeface="Garamond" panose="02020404030301010803" pitchFamily="18" charset="0"/>
                </a:rPr>
                <a:t>Toyin Ayoade 								</a:t>
              </a:r>
              <a:r>
                <a:rPr lang="en-US" sz="1600" b="1" dirty="0" err="1">
                  <a:solidFill>
                    <a:schemeClr val="bg1"/>
                  </a:solidFill>
                  <a:latin typeface="Garamond" panose="02020404030301010803" pitchFamily="18" charset="0"/>
                </a:rPr>
                <a:t>Imeh</a:t>
              </a:r>
              <a:r>
                <a:rPr lang="en-US" sz="1600" b="1" dirty="0">
                  <a:solidFill>
                    <a:schemeClr val="bg1"/>
                  </a:solidFill>
                  <a:latin typeface="Garamond" panose="02020404030301010803" pitchFamily="18" charset="0"/>
                </a:rPr>
                <a:t> </a:t>
              </a:r>
              <a:r>
                <a:rPr lang="en-US" sz="1600" b="1" dirty="0" err="1">
                  <a:solidFill>
                    <a:schemeClr val="bg1"/>
                  </a:solidFill>
                  <a:latin typeface="Garamond" panose="02020404030301010803" pitchFamily="18" charset="0"/>
                </a:rPr>
                <a:t>Umanah</a:t>
              </a:r>
              <a:r>
                <a:rPr lang="en-US" sz="1600" b="1" dirty="0">
                  <a:solidFill>
                    <a:schemeClr val="bg1"/>
                  </a:solidFill>
                  <a:latin typeface="Garamond" panose="02020404030301010803" pitchFamily="18" charset="0"/>
                </a:rPr>
                <a:t>      							</a:t>
              </a:r>
            </a:p>
            <a:p>
              <a:pPr defTabSz="457200">
                <a:defRPr/>
              </a:pPr>
              <a:r>
                <a:rPr lang="en-US" sz="1600" b="1" dirty="0">
                  <a:solidFill>
                    <a:schemeClr val="bg1"/>
                  </a:solidFill>
                  <a:latin typeface="Garamond" panose="02020404030301010803" pitchFamily="18" charset="0"/>
                </a:rPr>
                <a:t>oayoade@mbcgroup.com.ng 					iumanah@mbcgroup.com.ng	</a:t>
              </a:r>
            </a:p>
            <a:p>
              <a:pPr defTabSz="457200">
                <a:defRPr/>
              </a:pPr>
              <a:r>
                <a:rPr lang="en-US" sz="1600" b="1" dirty="0">
                  <a:solidFill>
                    <a:schemeClr val="bg1"/>
                  </a:solidFill>
                  <a:latin typeface="Garamond" panose="02020404030301010803" pitchFamily="18" charset="0"/>
                </a:rPr>
                <a:t>0808 972 0651 								08065654174 							</a:t>
              </a:r>
            </a:p>
          </p:txBody>
        </p:sp>
      </p:grpSp>
      <p:grpSp>
        <p:nvGrpSpPr>
          <p:cNvPr id="13" name="Group 12">
            <a:extLst>
              <a:ext uri="{FF2B5EF4-FFF2-40B4-BE49-F238E27FC236}">
                <a16:creationId xmlns:a16="http://schemas.microsoft.com/office/drawing/2014/main" id="{A54F8F78-5763-D070-8C76-2F8E30792252}"/>
              </a:ext>
            </a:extLst>
          </p:cNvPr>
          <p:cNvGrpSpPr/>
          <p:nvPr/>
        </p:nvGrpSpPr>
        <p:grpSpPr>
          <a:xfrm>
            <a:off x="407309" y="6356348"/>
            <a:ext cx="7145122" cy="367807"/>
            <a:chOff x="407309" y="6356348"/>
            <a:chExt cx="7145122" cy="367807"/>
          </a:xfrm>
        </p:grpSpPr>
        <p:grpSp>
          <p:nvGrpSpPr>
            <p:cNvPr id="14" name="Group 13">
              <a:extLst>
                <a:ext uri="{FF2B5EF4-FFF2-40B4-BE49-F238E27FC236}">
                  <a16:creationId xmlns:a16="http://schemas.microsoft.com/office/drawing/2014/main" id="{590ABBBB-4EE7-B2C3-60EA-F1F26048BFC6}"/>
                </a:ext>
              </a:extLst>
            </p:cNvPr>
            <p:cNvGrpSpPr/>
            <p:nvPr/>
          </p:nvGrpSpPr>
          <p:grpSpPr>
            <a:xfrm>
              <a:off x="2328415" y="6358136"/>
              <a:ext cx="1664622" cy="365125"/>
              <a:chOff x="2328415" y="6358136"/>
              <a:chExt cx="1664622" cy="365125"/>
            </a:xfrm>
          </p:grpSpPr>
          <p:sp>
            <p:nvSpPr>
              <p:cNvPr id="22" name="Oval 21">
                <a:extLst>
                  <a:ext uri="{FF2B5EF4-FFF2-40B4-BE49-F238E27FC236}">
                    <a16:creationId xmlns:a16="http://schemas.microsoft.com/office/drawing/2014/main" id="{91801A66-8231-C0E0-BC56-EDD7E88DDCAE}"/>
                  </a:ext>
                </a:extLst>
              </p:cNvPr>
              <p:cNvSpPr/>
              <p:nvPr userDrawn="1"/>
            </p:nvSpPr>
            <p:spPr>
              <a:xfrm>
                <a:off x="2328415" y="6513920"/>
                <a:ext cx="94268" cy="94268"/>
              </a:xfrm>
              <a:prstGeom prst="ellipse">
                <a:avLst/>
              </a:prstGeom>
              <a:solidFill>
                <a:srgbClr val="6D2C34"/>
              </a:solidFill>
              <a:ln>
                <a:solidFill>
                  <a:srgbClr val="6D2C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Footer Placeholder 4">
                <a:extLst>
                  <a:ext uri="{FF2B5EF4-FFF2-40B4-BE49-F238E27FC236}">
                    <a16:creationId xmlns:a16="http://schemas.microsoft.com/office/drawing/2014/main" id="{030BC44E-3AC6-EE46-5A67-792D2B8AF4BA}"/>
                  </a:ext>
                </a:extLst>
              </p:cNvPr>
              <p:cNvSpPr txBox="1">
                <a:spLocks/>
              </p:cNvSpPr>
              <p:nvPr userDrawn="1"/>
            </p:nvSpPr>
            <p:spPr>
              <a:xfrm>
                <a:off x="2475321" y="6358136"/>
                <a:ext cx="1517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1596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Investment Banking </a:t>
                </a:r>
              </a:p>
            </p:txBody>
          </p:sp>
        </p:grpSp>
        <p:grpSp>
          <p:nvGrpSpPr>
            <p:cNvPr id="15" name="Group 14">
              <a:extLst>
                <a:ext uri="{FF2B5EF4-FFF2-40B4-BE49-F238E27FC236}">
                  <a16:creationId xmlns:a16="http://schemas.microsoft.com/office/drawing/2014/main" id="{042D68E0-D4ED-B005-E81E-961679BBF4A9}"/>
                </a:ext>
              </a:extLst>
            </p:cNvPr>
            <p:cNvGrpSpPr/>
            <p:nvPr/>
          </p:nvGrpSpPr>
          <p:grpSpPr>
            <a:xfrm>
              <a:off x="4122647" y="6356348"/>
              <a:ext cx="1747892" cy="365125"/>
              <a:chOff x="4122647" y="6356348"/>
              <a:chExt cx="1747892" cy="365125"/>
            </a:xfrm>
          </p:grpSpPr>
          <p:sp>
            <p:nvSpPr>
              <p:cNvPr id="20" name="Oval 19">
                <a:extLst>
                  <a:ext uri="{FF2B5EF4-FFF2-40B4-BE49-F238E27FC236}">
                    <a16:creationId xmlns:a16="http://schemas.microsoft.com/office/drawing/2014/main" id="{9BB77135-BE53-8CAA-FA92-67F706D00A0F}"/>
                  </a:ext>
                </a:extLst>
              </p:cNvPr>
              <p:cNvSpPr/>
              <p:nvPr userDrawn="1"/>
            </p:nvSpPr>
            <p:spPr>
              <a:xfrm>
                <a:off x="4122647" y="6502849"/>
                <a:ext cx="94268" cy="94268"/>
              </a:xfrm>
              <a:prstGeom prst="ellipse">
                <a:avLst/>
              </a:prstGeom>
              <a:solidFill>
                <a:srgbClr val="6D2C34"/>
              </a:solidFill>
              <a:ln>
                <a:solidFill>
                  <a:srgbClr val="6D2C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 name="Footer Placeholder 4">
                <a:extLst>
                  <a:ext uri="{FF2B5EF4-FFF2-40B4-BE49-F238E27FC236}">
                    <a16:creationId xmlns:a16="http://schemas.microsoft.com/office/drawing/2014/main" id="{6D756594-8B2C-6C48-7BAA-26B5E1072B83}"/>
                  </a:ext>
                </a:extLst>
              </p:cNvPr>
              <p:cNvSpPr txBox="1">
                <a:spLocks/>
              </p:cNvSpPr>
              <p:nvPr userDrawn="1"/>
            </p:nvSpPr>
            <p:spPr>
              <a:xfrm>
                <a:off x="4352823" y="6356348"/>
                <a:ext cx="1517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1596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Asset Management</a:t>
                </a:r>
              </a:p>
            </p:txBody>
          </p:sp>
        </p:grpSp>
        <p:grpSp>
          <p:nvGrpSpPr>
            <p:cNvPr id="16" name="Group 15">
              <a:extLst>
                <a:ext uri="{FF2B5EF4-FFF2-40B4-BE49-F238E27FC236}">
                  <a16:creationId xmlns:a16="http://schemas.microsoft.com/office/drawing/2014/main" id="{45909F16-1671-619B-5F96-C66ACFC83854}"/>
                </a:ext>
              </a:extLst>
            </p:cNvPr>
            <p:cNvGrpSpPr/>
            <p:nvPr/>
          </p:nvGrpSpPr>
          <p:grpSpPr>
            <a:xfrm>
              <a:off x="5893312" y="6359030"/>
              <a:ext cx="1659119" cy="365125"/>
              <a:chOff x="5893312" y="6359030"/>
              <a:chExt cx="1659119" cy="365125"/>
            </a:xfrm>
          </p:grpSpPr>
          <p:sp>
            <p:nvSpPr>
              <p:cNvPr id="18" name="Oval 17">
                <a:extLst>
                  <a:ext uri="{FF2B5EF4-FFF2-40B4-BE49-F238E27FC236}">
                    <a16:creationId xmlns:a16="http://schemas.microsoft.com/office/drawing/2014/main" id="{2E5627CA-BE9D-07CB-09F8-1D7707A47DA9}"/>
                  </a:ext>
                </a:extLst>
              </p:cNvPr>
              <p:cNvSpPr/>
              <p:nvPr userDrawn="1"/>
            </p:nvSpPr>
            <p:spPr>
              <a:xfrm>
                <a:off x="5893312" y="6491777"/>
                <a:ext cx="94268" cy="94268"/>
              </a:xfrm>
              <a:prstGeom prst="ellipse">
                <a:avLst/>
              </a:prstGeom>
              <a:solidFill>
                <a:srgbClr val="6D2C34"/>
              </a:solidFill>
              <a:ln>
                <a:solidFill>
                  <a:srgbClr val="6D2C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Footer Placeholder 4">
                <a:extLst>
                  <a:ext uri="{FF2B5EF4-FFF2-40B4-BE49-F238E27FC236}">
                    <a16:creationId xmlns:a16="http://schemas.microsoft.com/office/drawing/2014/main" id="{85F8F37F-9A8B-9EC4-A186-00D8C07EEC00}"/>
                  </a:ext>
                </a:extLst>
              </p:cNvPr>
              <p:cNvSpPr txBox="1">
                <a:spLocks/>
              </p:cNvSpPr>
              <p:nvPr userDrawn="1"/>
            </p:nvSpPr>
            <p:spPr>
              <a:xfrm>
                <a:off x="6034715" y="6359030"/>
                <a:ext cx="15177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21596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Securities Trading </a:t>
                </a:r>
              </a:p>
            </p:txBody>
          </p:sp>
        </p:grpSp>
        <p:sp>
          <p:nvSpPr>
            <p:cNvPr id="17" name="TextBox 16">
              <a:extLst>
                <a:ext uri="{FF2B5EF4-FFF2-40B4-BE49-F238E27FC236}">
                  <a16:creationId xmlns:a16="http://schemas.microsoft.com/office/drawing/2014/main" id="{A9ACF7A0-3570-ABCE-8365-8BD96C8C6577}"/>
                </a:ext>
              </a:extLst>
            </p:cNvPr>
            <p:cNvSpPr txBox="1"/>
            <p:nvPr/>
          </p:nvSpPr>
          <p:spPr>
            <a:xfrm>
              <a:off x="407309" y="6400410"/>
              <a:ext cx="186846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15968"/>
                  </a:solidFill>
                </a:rPr>
                <a:t>www.mbcgroup.com.ng</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A460E4-B1DD-EBEB-1741-D4D9B8E0F615}"/>
              </a:ext>
            </a:extLst>
          </p:cNvPr>
          <p:cNvSpPr/>
          <p:nvPr/>
        </p:nvSpPr>
        <p:spPr>
          <a:xfrm>
            <a:off x="1736203" y="677118"/>
            <a:ext cx="8727310" cy="52086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DISCLAIMER</a:t>
            </a:r>
          </a:p>
        </p:txBody>
      </p:sp>
      <p:sp>
        <p:nvSpPr>
          <p:cNvPr id="5" name="TextBox 4">
            <a:extLst>
              <a:ext uri="{FF2B5EF4-FFF2-40B4-BE49-F238E27FC236}">
                <a16:creationId xmlns:a16="http://schemas.microsoft.com/office/drawing/2014/main" id="{03372EF1-8458-F521-88FB-774CB66CC0D4}"/>
              </a:ext>
            </a:extLst>
          </p:cNvPr>
          <p:cNvSpPr txBox="1"/>
          <p:nvPr/>
        </p:nvSpPr>
        <p:spPr>
          <a:xfrm>
            <a:off x="1736203" y="1585732"/>
            <a:ext cx="8727311" cy="4031873"/>
          </a:xfrm>
          <a:prstGeom prst="rect">
            <a:avLst/>
          </a:prstGeom>
          <a:noFill/>
          <a:ln>
            <a:solidFill>
              <a:srgbClr val="215968"/>
            </a:solidFill>
          </a:ln>
        </p:spPr>
        <p:txBody>
          <a:bodyPr wrap="square" rtlCol="0">
            <a:spAutoFit/>
          </a:bodyPr>
          <a:lstStyle/>
          <a:p>
            <a:pPr algn="just"/>
            <a:r>
              <a:rPr lang="en-US" sz="1600" dirty="0">
                <a:latin typeface="Garamond" panose="02020404030301010803" pitchFamily="18" charset="0"/>
              </a:rPr>
              <a:t>MBC Securities Limited (MBCSE) equity reports and its attendant recommendations are prepared based on publicly available information and are meant for general information purposes only. This report may not be reproduced or distributed to any other person. All reasonable care has been taken to ensure that the information contained herein is neither misleading nor untrue at the time of publication. MBCSEC can neither guarantee its accuracy nor completeness as they are an expression of our analysts views and opinions.</a:t>
            </a:r>
          </a:p>
          <a:p>
            <a:pPr algn="just"/>
            <a:endParaRPr lang="en-US" sz="1600" dirty="0">
              <a:latin typeface="Garamond" panose="02020404030301010803" pitchFamily="18" charset="0"/>
            </a:endParaRPr>
          </a:p>
          <a:p>
            <a:pPr algn="just"/>
            <a:r>
              <a:rPr lang="en-US" sz="1600" dirty="0">
                <a:latin typeface="Garamond" panose="02020404030301010803" pitchFamily="18" charset="0"/>
              </a:rPr>
              <a:t>MBC Securities Limited and any of its associated or subsidiary companies, directors or employees cannot be held liable for any loss suffered by relying on the information as this information contained in this report . This report is as an offer to buy or sell or a solicitation of an offer to buy or sell securities or any financial instruments. The value of any investment is subject to fluctuations, i.e. may fall and rise. Past performance is no guide to the future. The rate of exchange between currencies may cause the value of investment to increase or diminish. </a:t>
            </a:r>
          </a:p>
          <a:p>
            <a:pPr algn="just"/>
            <a:endParaRPr lang="en-US" sz="1600" dirty="0">
              <a:latin typeface="Garamond" panose="02020404030301010803" pitchFamily="18" charset="0"/>
            </a:endParaRPr>
          </a:p>
          <a:p>
            <a:pPr algn="just"/>
            <a:r>
              <a:rPr lang="en-US" sz="1600" dirty="0">
                <a:latin typeface="Garamond" panose="02020404030301010803" pitchFamily="18" charset="0"/>
              </a:rPr>
              <a:t>MBC Securities Limited is registered with the Securities and Exchange (SEC) and is also a trading license holder of the Nigeria Exchange Ltd (NGX)</a:t>
            </a:r>
          </a:p>
        </p:txBody>
      </p:sp>
      <p:pic>
        <p:nvPicPr>
          <p:cNvPr id="6" name="Picture 5" descr="A logo with a white background&#10;&#10;Description automatically generated">
            <a:extLst>
              <a:ext uri="{FF2B5EF4-FFF2-40B4-BE49-F238E27FC236}">
                <a16:creationId xmlns:a16="http://schemas.microsoft.com/office/drawing/2014/main" id="{D39056D7-05B2-FBB3-BDCE-5EA6F90C23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1405" y="407888"/>
            <a:ext cx="735200" cy="735200"/>
          </a:xfrm>
          <a:prstGeom prst="rect">
            <a:avLst/>
          </a:prstGeom>
        </p:spPr>
      </p:pic>
      <p:sp>
        <p:nvSpPr>
          <p:cNvPr id="3" name="Footer Placeholder 1">
            <a:extLst>
              <a:ext uri="{FF2B5EF4-FFF2-40B4-BE49-F238E27FC236}">
                <a16:creationId xmlns:a16="http://schemas.microsoft.com/office/drawing/2014/main" id="{2D96B187-0692-8624-74C2-679BFC330D8F}"/>
              </a:ext>
            </a:extLst>
          </p:cNvPr>
          <p:cNvSpPr>
            <a:spLocks noGrp="1"/>
          </p:cNvSpPr>
          <p:nvPr>
            <p:ph type="ftr" sz="quarter" idx="11"/>
          </p:nvPr>
        </p:nvSpPr>
        <p:spPr>
          <a:xfrm>
            <a:off x="1076140" y="6267549"/>
            <a:ext cx="10204474" cy="365125"/>
          </a:xfrm>
        </p:spPr>
        <p:txBody>
          <a:bodyPr/>
          <a:lstStyle/>
          <a:p>
            <a:r>
              <a:rPr lang="en-US" sz="1600" b="1" dirty="0">
                <a:solidFill>
                  <a:srgbClr val="215968"/>
                </a:solidFill>
              </a:rPr>
              <a:t>MBC Securities Limited is registered and regulated by the Securities and Exchange Commission, Nigeria.</a:t>
            </a:r>
          </a:p>
        </p:txBody>
      </p:sp>
    </p:spTree>
    <p:extLst>
      <p:ext uri="{BB962C8B-B14F-4D97-AF65-F5344CB8AC3E}">
        <p14:creationId xmlns:p14="http://schemas.microsoft.com/office/powerpoint/2010/main" val="199512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142E214F-CB02-048B-F4DC-6E090ED20051}"/>
              </a:ext>
            </a:extLst>
          </p:cNvPr>
          <p:cNvSpPr>
            <a:spLocks noGrp="1"/>
          </p:cNvSpPr>
          <p:nvPr>
            <p:ph type="ftr" sz="quarter" idx="11"/>
          </p:nvPr>
        </p:nvSpPr>
        <p:spPr>
          <a:xfrm>
            <a:off x="1105957" y="6422716"/>
            <a:ext cx="10204474" cy="365125"/>
          </a:xfrm>
        </p:spPr>
        <p:txBody>
          <a:bodyPr/>
          <a:lstStyle/>
          <a:p>
            <a:r>
              <a:rPr lang="en-US" sz="1600" b="1">
                <a:solidFill>
                  <a:srgbClr val="215968"/>
                </a:solidFill>
              </a:rPr>
              <a:t>MBC Securities Limited is registered and regulated by the Securities and Exchange Commission, Nigeria.</a:t>
            </a:r>
            <a:endParaRPr lang="en-US" sz="1600" b="1" dirty="0">
              <a:solidFill>
                <a:srgbClr val="215968"/>
              </a:solidFill>
            </a:endParaRPr>
          </a:p>
        </p:txBody>
      </p:sp>
      <p:graphicFrame>
        <p:nvGraphicFramePr>
          <p:cNvPr id="4" name="Table 3">
            <a:extLst>
              <a:ext uri="{FF2B5EF4-FFF2-40B4-BE49-F238E27FC236}">
                <a16:creationId xmlns:a16="http://schemas.microsoft.com/office/drawing/2014/main" id="{EA617805-ECA9-842A-2E17-BF36DD0BDC1C}"/>
              </a:ext>
            </a:extLst>
          </p:cNvPr>
          <p:cNvGraphicFramePr>
            <a:graphicFrameLocks noGrp="1"/>
          </p:cNvGraphicFramePr>
          <p:nvPr>
            <p:extLst>
              <p:ext uri="{D42A27DB-BD31-4B8C-83A1-F6EECF244321}">
                <p14:modId xmlns:p14="http://schemas.microsoft.com/office/powerpoint/2010/main" val="1626192849"/>
              </p:ext>
            </p:extLst>
          </p:nvPr>
        </p:nvGraphicFramePr>
        <p:xfrm>
          <a:off x="254643" y="204900"/>
          <a:ext cx="11725155" cy="6217814"/>
        </p:xfrm>
        <a:graphic>
          <a:graphicData uri="http://schemas.openxmlformats.org/drawingml/2006/table">
            <a:tbl>
              <a:tblPr/>
              <a:tblGrid>
                <a:gridCol w="400886">
                  <a:extLst>
                    <a:ext uri="{9D8B030D-6E8A-4147-A177-3AD203B41FA5}">
                      <a16:colId xmlns:a16="http://schemas.microsoft.com/office/drawing/2014/main" val="3518589274"/>
                    </a:ext>
                  </a:extLst>
                </a:gridCol>
                <a:gridCol w="2228184">
                  <a:extLst>
                    <a:ext uri="{9D8B030D-6E8A-4147-A177-3AD203B41FA5}">
                      <a16:colId xmlns:a16="http://schemas.microsoft.com/office/drawing/2014/main" val="46670296"/>
                    </a:ext>
                  </a:extLst>
                </a:gridCol>
                <a:gridCol w="1445057">
                  <a:extLst>
                    <a:ext uri="{9D8B030D-6E8A-4147-A177-3AD203B41FA5}">
                      <a16:colId xmlns:a16="http://schemas.microsoft.com/office/drawing/2014/main" val="2449881795"/>
                    </a:ext>
                  </a:extLst>
                </a:gridCol>
                <a:gridCol w="1333181">
                  <a:extLst>
                    <a:ext uri="{9D8B030D-6E8A-4147-A177-3AD203B41FA5}">
                      <a16:colId xmlns:a16="http://schemas.microsoft.com/office/drawing/2014/main" val="3293799385"/>
                    </a:ext>
                  </a:extLst>
                </a:gridCol>
                <a:gridCol w="811096">
                  <a:extLst>
                    <a:ext uri="{9D8B030D-6E8A-4147-A177-3AD203B41FA5}">
                      <a16:colId xmlns:a16="http://schemas.microsoft.com/office/drawing/2014/main" val="1710658722"/>
                    </a:ext>
                  </a:extLst>
                </a:gridCol>
                <a:gridCol w="811096">
                  <a:extLst>
                    <a:ext uri="{9D8B030D-6E8A-4147-A177-3AD203B41FA5}">
                      <a16:colId xmlns:a16="http://schemas.microsoft.com/office/drawing/2014/main" val="3223237801"/>
                    </a:ext>
                  </a:extLst>
                </a:gridCol>
                <a:gridCol w="811096">
                  <a:extLst>
                    <a:ext uri="{9D8B030D-6E8A-4147-A177-3AD203B41FA5}">
                      <a16:colId xmlns:a16="http://schemas.microsoft.com/office/drawing/2014/main" val="529206371"/>
                    </a:ext>
                  </a:extLst>
                </a:gridCol>
                <a:gridCol w="773803">
                  <a:extLst>
                    <a:ext uri="{9D8B030D-6E8A-4147-A177-3AD203B41FA5}">
                      <a16:colId xmlns:a16="http://schemas.microsoft.com/office/drawing/2014/main" val="3822698641"/>
                    </a:ext>
                  </a:extLst>
                </a:gridCol>
                <a:gridCol w="994448">
                  <a:extLst>
                    <a:ext uri="{9D8B030D-6E8A-4147-A177-3AD203B41FA5}">
                      <a16:colId xmlns:a16="http://schemas.microsoft.com/office/drawing/2014/main" val="781495520"/>
                    </a:ext>
                  </a:extLst>
                </a:gridCol>
                <a:gridCol w="997555">
                  <a:extLst>
                    <a:ext uri="{9D8B030D-6E8A-4147-A177-3AD203B41FA5}">
                      <a16:colId xmlns:a16="http://schemas.microsoft.com/office/drawing/2014/main" val="2718409360"/>
                    </a:ext>
                  </a:extLst>
                </a:gridCol>
                <a:gridCol w="1118753">
                  <a:extLst>
                    <a:ext uri="{9D8B030D-6E8A-4147-A177-3AD203B41FA5}">
                      <a16:colId xmlns:a16="http://schemas.microsoft.com/office/drawing/2014/main" val="1097491864"/>
                    </a:ext>
                  </a:extLst>
                </a:gridCol>
              </a:tblGrid>
              <a:tr h="1004838">
                <a:tc gridSpan="11">
                  <a:txBody>
                    <a:bodyPr/>
                    <a:lstStyle/>
                    <a:p>
                      <a:pPr algn="ctr" fontAlgn="ctr">
                        <a:buNone/>
                      </a:pPr>
                      <a:r>
                        <a:rPr lang="en-US" sz="3200" b="1" i="0" u="none" strike="noStrike" dirty="0">
                          <a:solidFill>
                            <a:srgbClr val="FFFFFF"/>
                          </a:solidFill>
                          <a:effectLst/>
                          <a:latin typeface="Calibri" panose="020F0502020204030204" pitchFamily="34" charset="0"/>
                        </a:rPr>
                        <a:t>STOCK RECOMMENDATION </a:t>
                      </a:r>
                    </a:p>
                  </a:txBody>
                  <a:tcPr marL="8363" marR="8363" marT="8363" marB="40144"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1596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5041612"/>
                  </a:ext>
                </a:extLst>
              </a:tr>
              <a:tr h="793076">
                <a:tc>
                  <a:txBody>
                    <a:bodyPr/>
                    <a:lstStyle/>
                    <a:p>
                      <a:pPr algn="ctr" fontAlgn="b">
                        <a:buNone/>
                      </a:pPr>
                      <a:r>
                        <a:rPr lang="en-US" sz="1200" b="1" i="0" u="none" strike="noStrike">
                          <a:solidFill>
                            <a:srgbClr val="215968"/>
                          </a:solidFill>
                          <a:effectLst/>
                          <a:latin typeface="Calibri" panose="020F0502020204030204" pitchFamily="34" charset="0"/>
                        </a:rPr>
                        <a:t>S/N</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STOCKS</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LAST CLOSE</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52 WEEK HIGH</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52 WEEK LOW</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EPS</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BVPS</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P/E RATIO</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INTRINSIC VALUE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UP/DOWN SIDE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RECOMMENDATION</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7498910"/>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1</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CADBURY</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70.75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73.90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22.00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5.30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7.22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13.35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88.82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26%</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B050"/>
                          </a:solidFill>
                          <a:effectLst/>
                          <a:latin typeface="Calibri" panose="020F0502020204030204" pitchFamily="34" charset="0"/>
                        </a:rPr>
                        <a:t>BUY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481979"/>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2</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SEPLAT</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9,099.90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9,099.90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4,964.40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240.18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4,584.46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37.89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9,423.39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4%</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808080"/>
                          </a:solidFill>
                          <a:effectLst/>
                          <a:latin typeface="Calibri" panose="020F0502020204030204" pitchFamily="34" charset="0"/>
                        </a:rPr>
                        <a:t>HOLD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5885017"/>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3</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WAPCO</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210.00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dirty="0">
                          <a:solidFill>
                            <a:srgbClr val="215968"/>
                          </a:solidFill>
                          <a:effectLst/>
                          <a:latin typeface="Calibri" panose="020F0502020204030204" pitchFamily="34" charset="0"/>
                        </a:rPr>
                        <a:t> 210.00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65.90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12.90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34.35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16.28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227.76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8%</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808080"/>
                          </a:solidFill>
                          <a:effectLst/>
                          <a:latin typeface="Calibri" panose="020F0502020204030204" pitchFamily="34" charset="0"/>
                        </a:rPr>
                        <a:t>HOLD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2041355"/>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4</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MTNN</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780.00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780.00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230.00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35.77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13.96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21.81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974.83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25%</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B050"/>
                          </a:solidFill>
                          <a:effectLst/>
                          <a:latin typeface="Calibri" panose="020F0502020204030204" pitchFamily="34" charset="0"/>
                        </a:rPr>
                        <a:t>BUY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644229"/>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5</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STERLINGNG</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8.10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8.97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4.34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1.57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8.14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5.16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10.38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28%</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B050"/>
                          </a:solidFill>
                          <a:effectLst/>
                          <a:latin typeface="Calibri" panose="020F0502020204030204" pitchFamily="34" charset="0"/>
                        </a:rPr>
                        <a:t>BUY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9496728"/>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6</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DANGCEM</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799.90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799.90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425.00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43.82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144.36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18.25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875.50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9%</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808080"/>
                          </a:solidFill>
                          <a:effectLst/>
                          <a:latin typeface="Calibri" panose="020F0502020204030204" pitchFamily="34" charset="0"/>
                        </a:rPr>
                        <a:t>HOLD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526490"/>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7</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UCAP</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19.15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24.40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13.15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1.57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12.77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12.20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25.92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35%</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B050"/>
                          </a:solidFill>
                          <a:effectLst/>
                          <a:latin typeface="Calibri" panose="020F0502020204030204" pitchFamily="34" charset="0"/>
                        </a:rPr>
                        <a:t>BUY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2041754"/>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8</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NAHCO</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178.80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178.80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60.00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9.24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13.59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19.35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224.67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26%</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B050"/>
                          </a:solidFill>
                          <a:effectLst/>
                          <a:latin typeface="Calibri" panose="020F0502020204030204" pitchFamily="34" charset="0"/>
                        </a:rPr>
                        <a:t>BUY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67949"/>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9</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ZENITHBANK</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86.50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90.20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43.00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18.60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111.24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4.65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104.56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21%</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00B050"/>
                          </a:solidFill>
                          <a:effectLst/>
                          <a:latin typeface="Calibri" panose="020F0502020204030204" pitchFamily="34" charset="0"/>
                        </a:rPr>
                        <a:t>BUY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11048800"/>
                  </a:ext>
                </a:extLst>
              </a:tr>
              <a:tr h="441990">
                <a:tc>
                  <a:txBody>
                    <a:bodyPr/>
                    <a:lstStyle/>
                    <a:p>
                      <a:pPr algn="ctr" fontAlgn="b">
                        <a:buNone/>
                      </a:pPr>
                      <a:r>
                        <a:rPr lang="en-US" sz="1200" b="0" i="0" u="none" strike="noStrike">
                          <a:solidFill>
                            <a:srgbClr val="215968"/>
                          </a:solidFill>
                          <a:effectLst/>
                          <a:latin typeface="Calibri" panose="020F0502020204030204" pitchFamily="34" charset="0"/>
                        </a:rPr>
                        <a:t>10</a:t>
                      </a:r>
                    </a:p>
                  </a:txBody>
                  <a:tcPr marL="8363" marR="8363" marT="8363" marB="40144"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a:solidFill>
                            <a:srgbClr val="215968"/>
                          </a:solidFill>
                          <a:effectLst/>
                          <a:latin typeface="Calibri" panose="020F0502020204030204" pitchFamily="34" charset="0"/>
                        </a:rPr>
                        <a:t>FIDSON</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86.90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86.90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17.05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3.88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13.41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 22.40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215968"/>
                          </a:solidFill>
                          <a:effectLst/>
                          <a:latin typeface="Calibri" panose="020F0502020204030204" pitchFamily="34" charset="0"/>
                        </a:rPr>
                        <a:t> 92.82 </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0" i="0" u="none" strike="noStrike">
                          <a:solidFill>
                            <a:srgbClr val="215968"/>
                          </a:solidFill>
                          <a:effectLst/>
                          <a:latin typeface="Calibri" panose="020F0502020204030204" pitchFamily="34" charset="0"/>
                        </a:rPr>
                        <a:t>7%</a:t>
                      </a:r>
                    </a:p>
                  </a:txBody>
                  <a:tcPr marL="8363" marR="8363" marT="8363" marB="4014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200" b="1" i="0" u="none" strike="noStrike" dirty="0">
                          <a:solidFill>
                            <a:srgbClr val="808080"/>
                          </a:solidFill>
                          <a:effectLst/>
                          <a:latin typeface="Calibri" panose="020F0502020204030204" pitchFamily="34" charset="0"/>
                        </a:rPr>
                        <a:t>HOLD </a:t>
                      </a:r>
                    </a:p>
                  </a:txBody>
                  <a:tcPr marL="8363" marR="8363" marT="8363" marB="40144"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4995673"/>
                  </a:ext>
                </a:extLst>
              </a:tr>
            </a:tbl>
          </a:graphicData>
        </a:graphic>
      </p:graphicFrame>
      <p:pic>
        <p:nvPicPr>
          <p:cNvPr id="1025" name="Picture 1">
            <a:extLst>
              <a:ext uri="{FF2B5EF4-FFF2-40B4-BE49-F238E27FC236}">
                <a16:creationId xmlns:a16="http://schemas.microsoft.com/office/drawing/2014/main" id="{3E56E34E-C88C-5FD7-8AEE-49D37B2F6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6665" y="297498"/>
            <a:ext cx="1265091" cy="758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1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AC7F7-3D82-D8E2-F3CB-7C46F6EF3959}"/>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03AD3730-3752-1046-CCBE-B34834C592B5}"/>
              </a:ext>
            </a:extLst>
          </p:cNvPr>
          <p:cNvSpPr txBox="1"/>
          <p:nvPr/>
        </p:nvSpPr>
        <p:spPr>
          <a:xfrm>
            <a:off x="325749" y="649329"/>
            <a:ext cx="3594610" cy="432054"/>
          </a:xfrm>
          <a:prstGeom prst="rect">
            <a:avLst/>
          </a:prstGeom>
          <a:noFill/>
          <a:ln w="9525">
            <a:noFill/>
          </a:ln>
        </p:spPr>
        <p:txBody>
          <a:bodyPr lIns="74055" tIns="37017" rIns="74055" bIns="37017"/>
          <a:lstStyle/>
          <a:p>
            <a:pPr marL="0" marR="0" lvl="0" indent="0" algn="r" defTabSz="914400" rtl="0" eaLnBrk="1" fontAlgn="base" latinLnBrk="0" hangingPunct="1">
              <a:lnSpc>
                <a:spcPct val="80000"/>
              </a:lnSpc>
              <a:spcBef>
                <a:spcPct val="0"/>
              </a:spcBef>
              <a:spcAft>
                <a:spcPct val="0"/>
              </a:spcAft>
              <a:buClr>
                <a:srgbClr val="000000"/>
              </a:buClr>
              <a:buSzTx/>
              <a:buFontTx/>
              <a:buNone/>
              <a:tabLst/>
              <a:defRPr/>
            </a:pPr>
            <a:r>
              <a:rPr kumimoji="0" lang="en-US" altLang="en-US" sz="1944" b="1" i="0" u="none" strike="noStrike" kern="1200" cap="none" spc="0" normalizeH="0" baseline="0" noProof="0" dirty="0">
                <a:ln>
                  <a:noFill/>
                </a:ln>
                <a:solidFill>
                  <a:srgbClr val="540000"/>
                </a:solidFill>
                <a:effectLst/>
                <a:uLnTx/>
                <a:uFillTx/>
                <a:latin typeface="Garamond" panose="02020404030301010803" pitchFamily="18" charset="0"/>
                <a:ea typeface="+mn-ea"/>
                <a:cs typeface="+mn-cs"/>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6F76B590-1D19-D386-2C77-8DC82C70A3E0}"/>
              </a:ext>
            </a:extLst>
          </p:cNvPr>
          <p:cNvGraphicFramePr/>
          <p:nvPr/>
        </p:nvGraphicFramePr>
        <p:xfrm>
          <a:off x="7271103" y="5101533"/>
          <a:ext cx="4368438" cy="1594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831BDC2C-3120-1CAF-F5F1-85A072419DDA}"/>
              </a:ext>
            </a:extLst>
          </p:cNvPr>
          <p:cNvGraphicFramePr>
            <a:graphicFrameLocks noGrp="1"/>
          </p:cNvGraphicFramePr>
          <p:nvPr/>
        </p:nvGraphicFramePr>
        <p:xfrm>
          <a:off x="7718407" y="211756"/>
          <a:ext cx="3961127" cy="2678600"/>
        </p:xfrm>
        <a:graphic>
          <a:graphicData uri="http://schemas.openxmlformats.org/drawingml/2006/table">
            <a:tbl>
              <a:tblPr firstRow="1" bandRow="1">
                <a:tableStyleId>{5C22544A-7EE6-4342-B048-85BDC9FD1C3A}</a:tableStyleId>
              </a:tblPr>
              <a:tblGrid>
                <a:gridCol w="2418838">
                  <a:extLst>
                    <a:ext uri="{9D8B030D-6E8A-4147-A177-3AD203B41FA5}">
                      <a16:colId xmlns:a16="http://schemas.microsoft.com/office/drawing/2014/main" val="1165605233"/>
                    </a:ext>
                  </a:extLst>
                </a:gridCol>
                <a:gridCol w="1542289">
                  <a:extLst>
                    <a:ext uri="{9D8B030D-6E8A-4147-A177-3AD203B41FA5}">
                      <a16:colId xmlns:a16="http://schemas.microsoft.com/office/drawing/2014/main" val="3825047345"/>
                    </a:ext>
                  </a:extLst>
                </a:gridCol>
              </a:tblGrid>
              <a:tr h="605960">
                <a:tc>
                  <a:txBody>
                    <a:bodyPr/>
                    <a:lstStyle/>
                    <a:p>
                      <a:r>
                        <a:rPr lang="en-US" b="1" dirty="0">
                          <a:solidFill>
                            <a:srgbClr val="215968"/>
                          </a:solidFill>
                        </a:rPr>
                        <a:t>Market Data </a:t>
                      </a:r>
                    </a:p>
                  </a:txBody>
                  <a:tcPr>
                    <a:noFill/>
                  </a:tcPr>
                </a:tc>
                <a:tc>
                  <a:txBody>
                    <a:bodyPr/>
                    <a:lstStyle/>
                    <a:p>
                      <a:pPr algn="ctr"/>
                      <a:r>
                        <a:rPr lang="en-US" b="1" dirty="0">
                          <a:solidFill>
                            <a:srgbClr val="215968"/>
                          </a:solidFill>
                        </a:rPr>
                        <a:t>CADBURY</a:t>
                      </a:r>
                    </a:p>
                  </a:txBody>
                  <a:tcPr>
                    <a:noFill/>
                  </a:tcPr>
                </a:tc>
                <a:extLst>
                  <a:ext uri="{0D108BD9-81ED-4DB2-BD59-A6C34878D82A}">
                    <a16:rowId xmlns:a16="http://schemas.microsoft.com/office/drawing/2014/main" val="2488073415"/>
                  </a:ext>
                </a:extLst>
              </a:tr>
              <a:tr h="317408">
                <a:tc>
                  <a:txBody>
                    <a:bodyPr/>
                    <a:lstStyle/>
                    <a:p>
                      <a:pPr algn="l"/>
                      <a:r>
                        <a:rPr lang="en-US" sz="1600" b="1" dirty="0"/>
                        <a:t>Last Close Price </a:t>
                      </a:r>
                    </a:p>
                  </a:txBody>
                  <a:tcPr>
                    <a:noFill/>
                  </a:tcPr>
                </a:tc>
                <a:tc>
                  <a:txBody>
                    <a:bodyPr/>
                    <a:lstStyle/>
                    <a:p>
                      <a:pPr algn="ctr"/>
                      <a:r>
                        <a:rPr lang="en-US" sz="1600" b="1" dirty="0"/>
                        <a:t>70.75</a:t>
                      </a:r>
                    </a:p>
                  </a:txBody>
                  <a:tcPr>
                    <a:noFill/>
                  </a:tcPr>
                </a:tc>
                <a:extLst>
                  <a:ext uri="{0D108BD9-81ED-4DB2-BD59-A6C34878D82A}">
                    <a16:rowId xmlns:a16="http://schemas.microsoft.com/office/drawing/2014/main" val="3857876834"/>
                  </a:ext>
                </a:extLst>
              </a:tr>
              <a:tr h="317408">
                <a:tc>
                  <a:txBody>
                    <a:bodyPr/>
                    <a:lstStyle/>
                    <a:p>
                      <a:pPr algn="l"/>
                      <a:r>
                        <a:rPr lang="en-US" sz="1600" b="1" dirty="0"/>
                        <a:t>52-weeks High/Low </a:t>
                      </a:r>
                    </a:p>
                  </a:txBody>
                  <a:tcPr>
                    <a:noFill/>
                  </a:tcPr>
                </a:tc>
                <a:tc>
                  <a:txBody>
                    <a:bodyPr/>
                    <a:lstStyle/>
                    <a:p>
                      <a:pPr algn="ctr"/>
                      <a:r>
                        <a:rPr lang="en-US" sz="1600" b="1" dirty="0"/>
                        <a:t>73.90/22.00</a:t>
                      </a:r>
                    </a:p>
                  </a:txBody>
                  <a:tcPr>
                    <a:noFill/>
                  </a:tcPr>
                </a:tc>
                <a:extLst>
                  <a:ext uri="{0D108BD9-81ED-4DB2-BD59-A6C34878D82A}">
                    <a16:rowId xmlns:a16="http://schemas.microsoft.com/office/drawing/2014/main" val="401603599"/>
                  </a:ext>
                </a:extLst>
              </a:tr>
              <a:tr h="317408">
                <a:tc>
                  <a:txBody>
                    <a:bodyPr/>
                    <a:lstStyle/>
                    <a:p>
                      <a:pPr algn="l"/>
                      <a:r>
                        <a:rPr lang="en-US" sz="1600" b="1" dirty="0"/>
                        <a:t>Target Price/upside</a:t>
                      </a:r>
                    </a:p>
                    <a:p>
                      <a:pPr algn="l"/>
                      <a:endParaRPr lang="en-US" sz="1600" b="1" dirty="0"/>
                    </a:p>
                    <a:p>
                      <a:pPr algn="l"/>
                      <a:r>
                        <a:rPr lang="en-US" sz="1600" b="1" dirty="0"/>
                        <a:t>MBC Liquidity Factor</a:t>
                      </a:r>
                    </a:p>
                    <a:p>
                      <a:pPr algn="l"/>
                      <a:r>
                        <a:rPr lang="en-US" sz="1600" b="1" dirty="0"/>
                        <a:t>Beta (FT)</a:t>
                      </a:r>
                    </a:p>
                  </a:txBody>
                  <a:tcPr>
                    <a:noFill/>
                  </a:tcPr>
                </a:tc>
                <a:tc>
                  <a:txBody>
                    <a:bodyPr/>
                    <a:lstStyle/>
                    <a:p>
                      <a:pPr algn="ctr"/>
                      <a:r>
                        <a:rPr lang="en-US" sz="1600" b="1" dirty="0"/>
                        <a:t>88.82/26%</a:t>
                      </a:r>
                    </a:p>
                    <a:p>
                      <a:pPr algn="ctr"/>
                      <a:endParaRPr lang="en-US" sz="1600" b="1" dirty="0"/>
                    </a:p>
                    <a:p>
                      <a:pPr algn="ctr"/>
                      <a:r>
                        <a:rPr lang="en-US" sz="1600" b="1" dirty="0"/>
                        <a:t>1,695,155 </a:t>
                      </a:r>
                    </a:p>
                    <a:p>
                      <a:pPr algn="ctr"/>
                      <a:r>
                        <a:rPr lang="en-US" sz="1600" b="1" dirty="0"/>
                        <a:t>0.59</a:t>
                      </a:r>
                    </a:p>
                  </a:txBody>
                  <a:tcPr>
                    <a:noFill/>
                  </a:tcPr>
                </a:tc>
                <a:extLst>
                  <a:ext uri="{0D108BD9-81ED-4DB2-BD59-A6C34878D82A}">
                    <a16:rowId xmlns:a16="http://schemas.microsoft.com/office/drawing/2014/main" val="3615299137"/>
                  </a:ext>
                </a:extLst>
              </a:tr>
              <a:tr h="317408">
                <a:tc>
                  <a:txBody>
                    <a:bodyPr/>
                    <a:lstStyle/>
                    <a:p>
                      <a:pPr algn="l"/>
                      <a:r>
                        <a:rPr lang="en-US" sz="1600" b="1" dirty="0"/>
                        <a:t>Recommendation </a:t>
                      </a:r>
                    </a:p>
                  </a:txBody>
                  <a:tcPr>
                    <a:noFill/>
                  </a:tcPr>
                </a:tc>
                <a:tc>
                  <a:txBody>
                    <a:bodyPr/>
                    <a:lstStyle/>
                    <a:p>
                      <a:pPr algn="ctr"/>
                      <a:r>
                        <a:rPr lang="en-US" sz="1600" b="1" dirty="0">
                          <a:solidFill>
                            <a:srgbClr val="00B050"/>
                          </a:solidFill>
                        </a:rPr>
                        <a:t>BUY</a:t>
                      </a:r>
                      <a:r>
                        <a:rPr lang="en-US" sz="1600" b="1" dirty="0"/>
                        <a:t> </a:t>
                      </a:r>
                    </a:p>
                  </a:txBody>
                  <a:tcPr>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5E9F131A-B1BE-74D9-DDD6-2DAA0FDFCC4B}"/>
              </a:ext>
            </a:extLst>
          </p:cNvPr>
          <p:cNvGrpSpPr/>
          <p:nvPr/>
        </p:nvGrpSpPr>
        <p:grpSpPr>
          <a:xfrm>
            <a:off x="0" y="959257"/>
            <a:ext cx="7514824" cy="199692"/>
            <a:chOff x="0" y="959257"/>
            <a:chExt cx="7514824" cy="199692"/>
          </a:xfrm>
        </p:grpSpPr>
        <p:cxnSp>
          <p:nvCxnSpPr>
            <p:cNvPr id="17" name="Straight Connector 16">
              <a:extLst>
                <a:ext uri="{FF2B5EF4-FFF2-40B4-BE49-F238E27FC236}">
                  <a16:creationId xmlns:a16="http://schemas.microsoft.com/office/drawing/2014/main" id="{35F66CC2-A25C-1034-8304-DEE2C05F5162}"/>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33E80ECA-F536-7C91-9DAE-267BDD60ADA1}"/>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2" name="TextBox 11">
            <a:extLst>
              <a:ext uri="{FF2B5EF4-FFF2-40B4-BE49-F238E27FC236}">
                <a16:creationId xmlns:a16="http://schemas.microsoft.com/office/drawing/2014/main" id="{B34C72AA-211F-B0BA-B0B0-37AD4D4D4AF8}"/>
              </a:ext>
            </a:extLst>
          </p:cNvPr>
          <p:cNvSpPr txBox="1"/>
          <p:nvPr/>
        </p:nvSpPr>
        <p:spPr>
          <a:xfrm>
            <a:off x="614930" y="1332581"/>
            <a:ext cx="5869953" cy="4324261"/>
          </a:xfrm>
          <a:prstGeom prst="rect">
            <a:avLst/>
          </a:prstGeom>
          <a:noFill/>
        </p:spPr>
        <p:txBody>
          <a:bodyPr wrap="square" rtlCol="0">
            <a:spAutoFit/>
          </a:bodyPr>
          <a:lstStyle/>
          <a:p>
            <a:pPr lvl="0" algn="just">
              <a:defRPr/>
            </a:pPr>
            <a:r>
              <a:rPr lang="en-US" sz="1100" dirty="0">
                <a:solidFill>
                  <a:prstClr val="black"/>
                </a:solidFill>
                <a:latin typeface="Garamond" panose="02020404030301010803" pitchFamily="18" charset="0"/>
                <a:cs typeface="Arial" panose="020B0604020202020204" pitchFamily="34" charset="0"/>
              </a:rPr>
              <a:t>Cadbury Nigeria Plc’s audited financial results for the full year (FY) 2025 show a strong improvement in performance when compared with FY 2024. Revenue increased by 31.49%, rising from ₦129.17 billion in FY 2024 to ₦169.84 billion in FY 2025, driven by an increase in domestic sales. The cost of goods sold margin improved to 78.45% in FY 2025 from 85.89% in FY 2024, reflecting better cost efficiency and pricing discipline.</a:t>
            </a:r>
          </a:p>
          <a:p>
            <a:pPr lvl="0" algn="just">
              <a:defRPr/>
            </a:pPr>
            <a:r>
              <a:rPr lang="en-US" sz="1100" dirty="0">
                <a:solidFill>
                  <a:prstClr val="black"/>
                </a:solidFill>
                <a:latin typeface="Garamond" panose="02020404030301010803" pitchFamily="18" charset="0"/>
                <a:cs typeface="Arial" panose="020B0604020202020204" pitchFamily="34" charset="0"/>
              </a:rPr>
              <a:t>Gross profit rose by 100.79%, increasing from ₦18.23 billion in FY 2024 to ₦36.60 billion in FY 2025. This improvement was achieved as the company effectively managed its cost of goods sold by reducing the cost margin from 85% to 78%.Operating profit expanded significantly by 244.73%, rising from ₦5.96 billion in FY 2024 to ₦20.55 billion in FY 2025. This was supported by a sharp reduction in administrative expenses, even though selling and distribution expenses increased during the year.</a:t>
            </a:r>
          </a:p>
          <a:p>
            <a:pPr lvl="0" algn="just">
              <a:defRPr/>
            </a:pPr>
            <a:r>
              <a:rPr lang="en-US" sz="1100" dirty="0">
                <a:solidFill>
                  <a:prstClr val="black"/>
                </a:solidFill>
                <a:latin typeface="Garamond" panose="02020404030301010803" pitchFamily="18" charset="0"/>
                <a:cs typeface="Arial" panose="020B0604020202020204" pitchFamily="34" charset="0"/>
              </a:rPr>
              <a:t>Profit before tax recorded a strong turnaround, rising from a loss of ₦28.33 billion in FY 2024 to a profit of ₦17.27 billion in FY 2025, representing a 160.96% improvement. This was largely due to a significant reduction in foreign exchange losses, which declined from about ₦28 billion in the prior year to a foreign exchange gain of about ₦2.1 billion in FY 2025.Profit after tax also reversed from a loss of ₦22.22 billion in FY 2024 to a profit of ₦12.09 billion in FY 2025, reflecting a 154.39% improvement in performance.</a:t>
            </a:r>
          </a:p>
          <a:p>
            <a:pPr lvl="0" algn="just">
              <a:defRPr/>
            </a:pPr>
            <a:r>
              <a:rPr lang="en-US" sz="1100" dirty="0">
                <a:solidFill>
                  <a:prstClr val="black"/>
                </a:solidFill>
                <a:latin typeface="Garamond" panose="02020404030301010803" pitchFamily="18" charset="0"/>
                <a:cs typeface="Arial" panose="020B0604020202020204" pitchFamily="34" charset="0"/>
              </a:rPr>
              <a:t>Earnings per share (EPS) rebounded from -₦9.75 in FY 2024 to ₦5.30 in FY 2025, representing a 154.36% improvement. Return on assets (ROA) improved to 14.72% from -30.68%, while return on equity (ROE) increased to 73.41% from -507.51%. Cadbury Nigeria Plc reported a P/E ratio of 13.35x, a P/BV ratio of 9.80x, a BVPS of ₦7.22, and an MBC Liquidity Factor of 1,695,155 units.</a:t>
            </a:r>
          </a:p>
          <a:p>
            <a:pPr lvl="0" algn="just">
              <a:defRPr/>
            </a:pPr>
            <a:endParaRPr lang="en-US" sz="1100" dirty="0">
              <a:solidFill>
                <a:prstClr val="black"/>
              </a:solidFill>
              <a:latin typeface="Garamond" panose="02020404030301010803" pitchFamily="18" charset="0"/>
              <a:cs typeface="Arial" panose="020B0604020202020204" pitchFamily="34" charset="0"/>
            </a:endParaRPr>
          </a:p>
          <a:p>
            <a:pPr lvl="0" algn="just">
              <a:defRPr/>
            </a:pPr>
            <a:r>
              <a:rPr lang="en-US" sz="1100" dirty="0">
                <a:solidFill>
                  <a:prstClr val="black"/>
                </a:solidFill>
                <a:latin typeface="Garamond" panose="02020404030301010803" pitchFamily="18" charset="0"/>
                <a:cs typeface="Arial" panose="020B0604020202020204" pitchFamily="34" charset="0"/>
              </a:rPr>
              <a:t>Cadbury’s cocoa processing factory in Ondo State, sourcing 100% of its cocoa powder locally, provides a strategic advantage amid rising global cocoa prices. Despite risks like high input costs and a 27.50% Monetary Policy Rate increasing borrowing costs, Cadbury’s improved cost management, leaner balance sheet, and export potential position it for sustained growth.</a:t>
            </a:r>
            <a:endParaRPr kumimoji="0" lang="en-US" sz="1100" b="0" i="0" u="none" strike="noStrike" kern="1200" cap="none" spc="0" normalizeH="0" baseline="0" noProof="0" dirty="0">
              <a:ln>
                <a:noFill/>
              </a:ln>
              <a:solidFill>
                <a:prstClr val="black"/>
              </a:solidFill>
              <a:effectLst/>
              <a:uLnTx/>
              <a:uFillTx/>
              <a:latin typeface="Garamond" panose="02020404030301010803" pitchFamily="18" charset="0"/>
              <a:ea typeface="+mn-ea"/>
              <a:cs typeface="Arial" panose="020B0604020202020204" pitchFamily="34" charset="0"/>
            </a:endParaRPr>
          </a:p>
        </p:txBody>
      </p:sp>
      <p:cxnSp>
        <p:nvCxnSpPr>
          <p:cNvPr id="10" name="Straight Connector 9">
            <a:extLst>
              <a:ext uri="{FF2B5EF4-FFF2-40B4-BE49-F238E27FC236}">
                <a16:creationId xmlns:a16="http://schemas.microsoft.com/office/drawing/2014/main" id="{9DEF3C78-61A5-6F49-A454-BFFB46E2D241}"/>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aphicFrame>
        <p:nvGraphicFramePr>
          <p:cNvPr id="2" name="Chart 1">
            <a:extLst>
              <a:ext uri="{FF2B5EF4-FFF2-40B4-BE49-F238E27FC236}">
                <a16:creationId xmlns:a16="http://schemas.microsoft.com/office/drawing/2014/main" id="{B90C89AA-5B70-689C-5A01-B98DE4B11E0F}"/>
              </a:ext>
            </a:extLst>
          </p:cNvPr>
          <p:cNvGraphicFramePr>
            <a:graphicFrameLocks/>
          </p:cNvGraphicFramePr>
          <p:nvPr/>
        </p:nvGraphicFramePr>
        <p:xfrm>
          <a:off x="6843581" y="3257422"/>
          <a:ext cx="4572000" cy="1594420"/>
        </p:xfrm>
        <a:graphic>
          <a:graphicData uri="http://schemas.openxmlformats.org/drawingml/2006/chart">
            <c:chart xmlns:c="http://schemas.openxmlformats.org/drawingml/2006/chart" xmlns:r="http://schemas.openxmlformats.org/officeDocument/2006/relationships" r:id="rId4"/>
          </a:graphicData>
        </a:graphic>
      </p:graphicFrame>
      <p:sp>
        <p:nvSpPr>
          <p:cNvPr id="4" name="Arrow: Up 3">
            <a:extLst>
              <a:ext uri="{FF2B5EF4-FFF2-40B4-BE49-F238E27FC236}">
                <a16:creationId xmlns:a16="http://schemas.microsoft.com/office/drawing/2014/main" id="{D85DAF48-A238-C12A-6091-A926BD4B669D}"/>
              </a:ext>
            </a:extLst>
          </p:cNvPr>
          <p:cNvSpPr/>
          <p:nvPr/>
        </p:nvSpPr>
        <p:spPr>
          <a:xfrm>
            <a:off x="11495092" y="1551056"/>
            <a:ext cx="144449" cy="199138"/>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6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5" name="Chart 4">
            <a:extLst>
              <a:ext uri="{FF2B5EF4-FFF2-40B4-BE49-F238E27FC236}">
                <a16:creationId xmlns:a16="http://schemas.microsoft.com/office/drawing/2014/main" id="{6231D303-E352-AB07-2988-DCFFDFB680B2}"/>
              </a:ext>
            </a:extLst>
          </p:cNvPr>
          <p:cNvGraphicFramePr>
            <a:graphicFrameLocks/>
          </p:cNvGraphicFramePr>
          <p:nvPr/>
        </p:nvGraphicFramePr>
        <p:xfrm>
          <a:off x="7409793" y="3028463"/>
          <a:ext cx="4578356" cy="2073070"/>
        </p:xfrm>
        <a:graphic>
          <a:graphicData uri="http://schemas.openxmlformats.org/drawingml/2006/chart">
            <c:chart xmlns:c="http://schemas.openxmlformats.org/drawingml/2006/chart" xmlns:r="http://schemas.openxmlformats.org/officeDocument/2006/relationships" r:id="rId5"/>
          </a:graphicData>
        </a:graphic>
      </p:graphicFrame>
      <p:pic>
        <p:nvPicPr>
          <p:cNvPr id="4098" name="Picture 2" descr="9 Cadbury Logo ideas | cadbury, ? logo, cadbury chocolate">
            <a:extLst>
              <a:ext uri="{FF2B5EF4-FFF2-40B4-BE49-F238E27FC236}">
                <a16:creationId xmlns:a16="http://schemas.microsoft.com/office/drawing/2014/main" id="{535823BB-7610-F0E4-7718-2DDA13F389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3903" y="1286223"/>
            <a:ext cx="1075022" cy="10168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Chart 7">
            <a:extLst>
              <a:ext uri="{FF2B5EF4-FFF2-40B4-BE49-F238E27FC236}">
                <a16:creationId xmlns:a16="http://schemas.microsoft.com/office/drawing/2014/main" id="{274D0DB1-9CFB-C304-5083-40A9D7B60E91}"/>
              </a:ext>
            </a:extLst>
          </p:cNvPr>
          <p:cNvGraphicFramePr>
            <a:graphicFrameLocks/>
          </p:cNvGraphicFramePr>
          <p:nvPr/>
        </p:nvGraphicFramePr>
        <p:xfrm>
          <a:off x="6897586" y="3028463"/>
          <a:ext cx="5090557" cy="20730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 name="Chart 5">
            <a:extLst>
              <a:ext uri="{FF2B5EF4-FFF2-40B4-BE49-F238E27FC236}">
                <a16:creationId xmlns:a16="http://schemas.microsoft.com/office/drawing/2014/main" id="{042BB162-95B8-3761-B55F-E16A6AF6E01D}"/>
              </a:ext>
            </a:extLst>
          </p:cNvPr>
          <p:cNvGraphicFramePr>
            <a:graphicFrameLocks/>
          </p:cNvGraphicFramePr>
          <p:nvPr/>
        </p:nvGraphicFramePr>
        <p:xfrm>
          <a:off x="6633483" y="2806994"/>
          <a:ext cx="5175238" cy="249994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0942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8F42A-2F21-51BB-E629-5FE8D665B2A0}"/>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D3A2D530-1D86-1510-FD15-281628AF4984}"/>
              </a:ext>
            </a:extLst>
          </p:cNvPr>
          <p:cNvSpPr txBox="1"/>
          <p:nvPr/>
        </p:nvSpPr>
        <p:spPr>
          <a:xfrm>
            <a:off x="272586" y="394520"/>
            <a:ext cx="3594610" cy="432054"/>
          </a:xfrm>
          <a:prstGeom prst="rect">
            <a:avLst/>
          </a:prstGeom>
          <a:noFill/>
          <a:ln w="9525">
            <a:noFill/>
          </a:ln>
        </p:spPr>
        <p:txBody>
          <a:bodyPr lIns="74055" tIns="37017" rIns="74055" bIns="37017"/>
          <a:lstStyle/>
          <a:p>
            <a:pPr algn="r" fontAlgn="base">
              <a:lnSpc>
                <a:spcPct val="80000"/>
              </a:lnSpc>
              <a:spcBef>
                <a:spcPct val="0"/>
              </a:spcBef>
              <a:spcAft>
                <a:spcPct val="0"/>
              </a:spcAft>
              <a:buClr>
                <a:srgbClr val="000000"/>
              </a:buClr>
            </a:pPr>
            <a:r>
              <a:rPr lang="en-US" altLang="en-US" sz="1944"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0A150223-C5A6-D794-EE2D-7D77854F184C}"/>
              </a:ext>
            </a:extLst>
          </p:cNvPr>
          <p:cNvGraphicFramePr/>
          <p:nvPr/>
        </p:nvGraphicFramePr>
        <p:xfrm>
          <a:off x="7310226" y="5240344"/>
          <a:ext cx="4368438" cy="1594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FD890FC9-747E-5269-2B7E-B92E422864AE}"/>
              </a:ext>
            </a:extLst>
          </p:cNvPr>
          <p:cNvGraphicFramePr>
            <a:graphicFrameLocks noGrp="1"/>
          </p:cNvGraphicFramePr>
          <p:nvPr/>
        </p:nvGraphicFramePr>
        <p:xfrm>
          <a:off x="7245433" y="772906"/>
          <a:ext cx="4193522" cy="2376822"/>
        </p:xfrm>
        <a:graphic>
          <a:graphicData uri="http://schemas.openxmlformats.org/drawingml/2006/table">
            <a:tbl>
              <a:tblPr firstRow="1" bandRow="1">
                <a:tableStyleId>{5C22544A-7EE6-4342-B048-85BDC9FD1C3A}</a:tableStyleId>
              </a:tblPr>
              <a:tblGrid>
                <a:gridCol w="2252846">
                  <a:extLst>
                    <a:ext uri="{9D8B030D-6E8A-4147-A177-3AD203B41FA5}">
                      <a16:colId xmlns:a16="http://schemas.microsoft.com/office/drawing/2014/main" val="1165605233"/>
                    </a:ext>
                  </a:extLst>
                </a:gridCol>
                <a:gridCol w="1940676">
                  <a:extLst>
                    <a:ext uri="{9D8B030D-6E8A-4147-A177-3AD203B41FA5}">
                      <a16:colId xmlns:a16="http://schemas.microsoft.com/office/drawing/2014/main" val="3825047345"/>
                    </a:ext>
                  </a:extLst>
                </a:gridCol>
              </a:tblGrid>
              <a:tr h="337093">
                <a:tc>
                  <a:txBody>
                    <a:bodyPr/>
                    <a:lstStyle/>
                    <a:p>
                      <a:r>
                        <a:rPr lang="en-US" b="1" dirty="0">
                          <a:solidFill>
                            <a:srgbClr val="215968"/>
                          </a:solidFill>
                        </a:rPr>
                        <a:t>Market Data </a:t>
                      </a:r>
                    </a:p>
                  </a:txBody>
                  <a:tcPr>
                    <a:noFill/>
                  </a:tcPr>
                </a:tc>
                <a:tc>
                  <a:txBody>
                    <a:bodyPr/>
                    <a:lstStyle/>
                    <a:p>
                      <a:pPr algn="ctr"/>
                      <a:r>
                        <a:rPr lang="en-US" b="1" dirty="0">
                          <a:solidFill>
                            <a:srgbClr val="215968"/>
                          </a:solidFill>
                        </a:rPr>
                        <a:t>SEPLAT</a:t>
                      </a:r>
                    </a:p>
                  </a:txBody>
                  <a:tcPr>
                    <a:noFill/>
                  </a:tcPr>
                </a:tc>
                <a:extLst>
                  <a:ext uri="{0D108BD9-81ED-4DB2-BD59-A6C34878D82A}">
                    <a16:rowId xmlns:a16="http://schemas.microsoft.com/office/drawing/2014/main" val="2488073415"/>
                  </a:ext>
                </a:extLst>
              </a:tr>
              <a:tr h="309002">
                <a:tc>
                  <a:txBody>
                    <a:bodyPr/>
                    <a:lstStyle/>
                    <a:p>
                      <a:pPr algn="l"/>
                      <a:r>
                        <a:rPr lang="en-US" sz="1400" b="1" dirty="0"/>
                        <a:t>Last Close Price </a:t>
                      </a:r>
                    </a:p>
                  </a:txBody>
                  <a:tcPr>
                    <a:noFill/>
                  </a:tcPr>
                </a:tc>
                <a:tc>
                  <a:txBody>
                    <a:bodyPr/>
                    <a:lstStyle/>
                    <a:p>
                      <a:pPr algn="ctr"/>
                      <a:r>
                        <a:rPr lang="en-US" sz="1400" b="1" dirty="0"/>
                        <a:t>9,099.90</a:t>
                      </a:r>
                    </a:p>
                  </a:txBody>
                  <a:tcPr>
                    <a:noFill/>
                  </a:tcPr>
                </a:tc>
                <a:extLst>
                  <a:ext uri="{0D108BD9-81ED-4DB2-BD59-A6C34878D82A}">
                    <a16:rowId xmlns:a16="http://schemas.microsoft.com/office/drawing/2014/main" val="3857876834"/>
                  </a:ext>
                </a:extLst>
              </a:tr>
              <a:tr h="409870">
                <a:tc>
                  <a:txBody>
                    <a:bodyPr/>
                    <a:lstStyle/>
                    <a:p>
                      <a:pPr algn="l"/>
                      <a:r>
                        <a:rPr lang="en-US" sz="1400" b="1" dirty="0"/>
                        <a:t>52-weeks High/Low </a:t>
                      </a:r>
                    </a:p>
                  </a:txBody>
                  <a:tcPr>
                    <a:noFill/>
                  </a:tcPr>
                </a:tc>
                <a:tc>
                  <a:txBody>
                    <a:bodyPr/>
                    <a:lstStyle/>
                    <a:p>
                      <a:pPr algn="ctr"/>
                      <a:r>
                        <a:rPr lang="en-US" sz="1400" b="1" dirty="0"/>
                        <a:t>9,099.90/4,964.40</a:t>
                      </a:r>
                    </a:p>
                  </a:txBody>
                  <a:tcPr>
                    <a:noFill/>
                  </a:tcPr>
                </a:tc>
                <a:extLst>
                  <a:ext uri="{0D108BD9-81ED-4DB2-BD59-A6C34878D82A}">
                    <a16:rowId xmlns:a16="http://schemas.microsoft.com/office/drawing/2014/main" val="401603599"/>
                  </a:ext>
                </a:extLst>
              </a:tr>
              <a:tr h="983188">
                <a:tc>
                  <a:txBody>
                    <a:bodyPr/>
                    <a:lstStyle/>
                    <a:p>
                      <a:pPr algn="l"/>
                      <a:r>
                        <a:rPr lang="en-US" sz="1400" b="1" dirty="0"/>
                        <a:t>Target Price/Upside</a:t>
                      </a:r>
                    </a:p>
                    <a:p>
                      <a:pPr algn="l"/>
                      <a:endParaRPr lang="en-US" sz="1400" b="1" dirty="0"/>
                    </a:p>
                    <a:p>
                      <a:pPr algn="l"/>
                      <a:r>
                        <a:rPr lang="en-US" sz="1400" b="1" kern="1200" dirty="0">
                          <a:solidFill>
                            <a:schemeClr val="dk1"/>
                          </a:solidFill>
                          <a:latin typeface="+mn-lt"/>
                          <a:ea typeface="+mn-ea"/>
                          <a:cs typeface="+mn-cs"/>
                        </a:rPr>
                        <a:t>MBC Liquidity Factor</a:t>
                      </a:r>
                    </a:p>
                    <a:p>
                      <a:pPr algn="l"/>
                      <a:r>
                        <a:rPr lang="en-US" sz="1400" b="1" kern="1200" dirty="0">
                          <a:solidFill>
                            <a:schemeClr val="dk1"/>
                          </a:solidFill>
                          <a:latin typeface="+mn-lt"/>
                          <a:ea typeface="+mn-ea"/>
                          <a:cs typeface="+mn-cs"/>
                        </a:rPr>
                        <a:t>Beta (FT)</a:t>
                      </a:r>
                    </a:p>
                  </a:txBody>
                  <a:tcPr>
                    <a:noFill/>
                  </a:tcPr>
                </a:tc>
                <a:tc>
                  <a:txBody>
                    <a:bodyPr/>
                    <a:lstStyle/>
                    <a:p>
                      <a:pPr algn="ctr"/>
                      <a:r>
                        <a:rPr lang="en-US" sz="1400" b="1" dirty="0"/>
                        <a:t>9,423.39/4%</a:t>
                      </a:r>
                    </a:p>
                    <a:p>
                      <a:pPr algn="ctr"/>
                      <a:endParaRPr lang="en-US" sz="1400" b="1" dirty="0"/>
                    </a:p>
                    <a:p>
                      <a:pPr algn="ctr"/>
                      <a:r>
                        <a:rPr lang="en-US" sz="1400" b="1" kern="1200" dirty="0">
                          <a:solidFill>
                            <a:schemeClr val="dk1"/>
                          </a:solidFill>
                          <a:latin typeface="+mn-lt"/>
                          <a:ea typeface="+mn-ea"/>
                          <a:cs typeface="+mn-cs"/>
                        </a:rPr>
                        <a:t>90,093</a:t>
                      </a:r>
                    </a:p>
                    <a:p>
                      <a:pPr algn="ctr"/>
                      <a:r>
                        <a:rPr lang="en-US" sz="1400" b="1" dirty="0"/>
                        <a:t>0.87</a:t>
                      </a:r>
                    </a:p>
                  </a:txBody>
                  <a:tcPr>
                    <a:noFill/>
                  </a:tcPr>
                </a:tc>
                <a:extLst>
                  <a:ext uri="{0D108BD9-81ED-4DB2-BD59-A6C34878D82A}">
                    <a16:rowId xmlns:a16="http://schemas.microsoft.com/office/drawing/2014/main" val="3615299137"/>
                  </a:ext>
                </a:extLst>
              </a:tr>
              <a:tr h="309002">
                <a:tc>
                  <a:txBody>
                    <a:bodyPr/>
                    <a:lstStyle/>
                    <a:p>
                      <a:pPr algn="l"/>
                      <a:r>
                        <a:rPr lang="en-US" sz="1400" b="1" dirty="0"/>
                        <a:t>Recommendation </a:t>
                      </a:r>
                    </a:p>
                  </a:txBody>
                  <a:tcPr>
                    <a:noFill/>
                  </a:tcPr>
                </a:tc>
                <a:tc>
                  <a:txBody>
                    <a:bodyPr/>
                    <a:lstStyle/>
                    <a:p>
                      <a:pPr algn="ctr"/>
                      <a:r>
                        <a:rPr lang="en-US" sz="1400" b="1" dirty="0">
                          <a:solidFill>
                            <a:srgbClr val="00B050"/>
                          </a:solidFill>
                        </a:rPr>
                        <a:t>HOLD</a:t>
                      </a:r>
                      <a:r>
                        <a:rPr lang="en-US" sz="1400" b="1" dirty="0"/>
                        <a:t> </a:t>
                      </a:r>
                    </a:p>
                  </a:txBody>
                  <a:tcPr>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E9BE4B4F-D449-401C-92AB-3CA828F0CBA8}"/>
              </a:ext>
            </a:extLst>
          </p:cNvPr>
          <p:cNvGrpSpPr/>
          <p:nvPr/>
        </p:nvGrpSpPr>
        <p:grpSpPr>
          <a:xfrm>
            <a:off x="109784" y="573214"/>
            <a:ext cx="7514824" cy="199692"/>
            <a:chOff x="0" y="959257"/>
            <a:chExt cx="7514824" cy="199692"/>
          </a:xfrm>
        </p:grpSpPr>
        <p:cxnSp>
          <p:nvCxnSpPr>
            <p:cNvPr id="17" name="Straight Connector 16">
              <a:extLst>
                <a:ext uri="{FF2B5EF4-FFF2-40B4-BE49-F238E27FC236}">
                  <a16:creationId xmlns:a16="http://schemas.microsoft.com/office/drawing/2014/main" id="{991FD577-92DE-D20F-F209-F13B24EE4BD2}"/>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57680B32-5255-33EE-B16D-9679C9FD3AA6}"/>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FFBFE466-21B1-5281-D22D-C01EE16C9ECD}"/>
              </a:ext>
            </a:extLst>
          </p:cNvPr>
          <p:cNvSpPr txBox="1"/>
          <p:nvPr/>
        </p:nvSpPr>
        <p:spPr>
          <a:xfrm>
            <a:off x="21819" y="969449"/>
            <a:ext cx="6357292" cy="4154984"/>
          </a:xfrm>
          <a:prstGeom prst="rect">
            <a:avLst/>
          </a:prstGeom>
          <a:noFill/>
        </p:spPr>
        <p:txBody>
          <a:bodyPr wrap="square" rtlCol="0">
            <a:spAutoFit/>
          </a:bodyPr>
          <a:lstStyle/>
          <a:p>
            <a:pPr lvl="0" algn="just" eaLnBrk="1" hangingPunct="1">
              <a:buNone/>
            </a:pPr>
            <a:r>
              <a:rPr lang="en-US" sz="1100" dirty="0" err="1">
                <a:latin typeface="Garamond" panose="02020404030301010803" pitchFamily="18" charset="0"/>
              </a:rPr>
              <a:t>Seplat</a:t>
            </a:r>
            <a:r>
              <a:rPr lang="en-US" sz="1100" dirty="0">
                <a:latin typeface="Garamond" panose="02020404030301010803" pitchFamily="18" charset="0"/>
              </a:rPr>
              <a:t> Plc’s unaudited financial results for the nine months (9M) ended 2025 show a very strong improvement in performance when compared with 9M 2024. Revenue increased by 182.16%, rising from ₦1.19 trillion in 9M 2024 to ₦3.36 trillion in 9M 2025, driven by higher revenue generation from crude oil and gas sales, as well as additional natural gas liquids supplied to customers.</a:t>
            </a:r>
          </a:p>
          <a:p>
            <a:pPr lvl="0" algn="just" eaLnBrk="1" hangingPunct="1">
              <a:buNone/>
            </a:pPr>
            <a:r>
              <a:rPr lang="en-US" sz="1100" dirty="0">
                <a:latin typeface="Garamond" panose="02020404030301010803" pitchFamily="18" charset="0"/>
              </a:rPr>
              <a:t>Gross profit grew by 124.22%, increasing from ₦604.76 billion in 9M 2024 to ₦1.36 trillion in 9M 2025, reflecting the significant expansion in revenue during the period.</a:t>
            </a:r>
          </a:p>
          <a:p>
            <a:pPr lvl="0" algn="just" eaLnBrk="1" hangingPunct="1">
              <a:buNone/>
            </a:pPr>
            <a:r>
              <a:rPr lang="en-US" sz="1100" dirty="0">
                <a:latin typeface="Garamond" panose="02020404030301010803" pitchFamily="18" charset="0"/>
              </a:rPr>
              <a:t>Operating profit rose by 121.45%, climbing from ₦495.02 billion in 9M 2024 to ₦1.10 trillion in 9M 2025. This improvement was largely supported by higher other income, mainly from gains on </a:t>
            </a:r>
            <a:r>
              <a:rPr lang="en-US" sz="1100" dirty="0" err="1">
                <a:latin typeface="Garamond" panose="02020404030301010803" pitchFamily="18" charset="0"/>
              </a:rPr>
              <a:t>underlift</a:t>
            </a:r>
            <a:r>
              <a:rPr lang="en-US" sz="1100" dirty="0">
                <a:latin typeface="Garamond" panose="02020404030301010803" pitchFamily="18" charset="0"/>
              </a:rPr>
              <a:t> positions and a foreign exchange gain of ₦17.57 billion.</a:t>
            </a:r>
          </a:p>
          <a:p>
            <a:pPr lvl="0" algn="just" eaLnBrk="1" hangingPunct="1">
              <a:buNone/>
            </a:pPr>
            <a:r>
              <a:rPr lang="en-US" sz="1100" dirty="0">
                <a:latin typeface="Garamond" panose="02020404030301010803" pitchFamily="18" charset="0"/>
              </a:rPr>
              <a:t>Profit before tax increased by 106.88%, rising from ₦424.88 billion in 9M 2024 to ₦878.99 billion in 9M 2025. The strong growth was primarily driven by a surge in finance income during the period.</a:t>
            </a:r>
          </a:p>
          <a:p>
            <a:pPr lvl="0" algn="just" eaLnBrk="1" hangingPunct="1">
              <a:buNone/>
            </a:pPr>
            <a:r>
              <a:rPr lang="en-US" sz="1100" dirty="0">
                <a:latin typeface="Garamond" panose="02020404030301010803" pitchFamily="18" charset="0"/>
              </a:rPr>
              <a:t>Profit after tax recorded an exceptional increase of 938.52%, rising sharply from ₦14.12 billion in 9M 2024 to ₦146.64 billion in 9M 2025, reflecting the combined impact of stronger operating performance and improved non-operating income.</a:t>
            </a:r>
          </a:p>
          <a:p>
            <a:pPr lvl="0" algn="just" eaLnBrk="1" hangingPunct="1">
              <a:buNone/>
            </a:pPr>
            <a:r>
              <a:rPr lang="en-US" sz="1100" dirty="0">
                <a:latin typeface="Garamond" panose="02020404030301010803" pitchFamily="18" charset="0"/>
              </a:rPr>
              <a:t>Earnings per share (EPS) increased by 34.74%, from ₦178.25 in 9M 2024 to ₦240.18 in 9M 2025. </a:t>
            </a:r>
            <a:r>
              <a:rPr lang="en-US" sz="1100" dirty="0" err="1">
                <a:latin typeface="Garamond" panose="02020404030301010803" pitchFamily="18" charset="0"/>
              </a:rPr>
              <a:t>Seplat</a:t>
            </a:r>
            <a:r>
              <a:rPr lang="en-US" sz="1100" dirty="0">
                <a:latin typeface="Garamond" panose="02020404030301010803" pitchFamily="18" charset="0"/>
              </a:rPr>
              <a:t> Plc reported a P/E ratio of 37.89x, a P/BV ratio of 1.98x, a BVPS of ₦4,584.46, and an MBC Liquidity Factor of 90,093 units.</a:t>
            </a:r>
          </a:p>
          <a:p>
            <a:pPr lvl="0" algn="just" eaLnBrk="1" hangingPunct="1">
              <a:buNone/>
            </a:pPr>
            <a:endParaRPr lang="en-US" sz="1100" dirty="0">
              <a:latin typeface="Garamond" panose="02020404030301010803" pitchFamily="18" charset="0"/>
            </a:endParaRPr>
          </a:p>
          <a:p>
            <a:pPr algn="just"/>
            <a:r>
              <a:rPr lang="en-US" sz="1100" dirty="0" err="1">
                <a:latin typeface="Garamond" panose="02020404030301010803" pitchFamily="18" charset="0"/>
              </a:rPr>
              <a:t>Seplat</a:t>
            </a:r>
            <a:r>
              <a:rPr lang="en-US" sz="1100" dirty="0">
                <a:latin typeface="Garamond" panose="02020404030301010803" pitchFamily="18" charset="0"/>
              </a:rPr>
              <a:t> announced the successful rehabilitation of 33 oil wells, with 26 currently producing approximately 33,000 barrels per day. This development follows recent offshore asset acquisitions and strengthens the company’s contribution to Nigeria’s production recovery efforts. Management noted that the rehabilitation </a:t>
            </a:r>
            <a:r>
              <a:rPr lang="en-US" sz="1100" dirty="0" err="1">
                <a:latin typeface="Garamond" panose="02020404030301010803" pitchFamily="18" charset="0"/>
              </a:rPr>
              <a:t>programme</a:t>
            </a:r>
            <a:r>
              <a:rPr lang="en-US" sz="1100" dirty="0">
                <a:latin typeface="Garamond" panose="02020404030301010803" pitchFamily="18" charset="0"/>
              </a:rPr>
              <a:t> aligns with low-cost recovery strategies and national energy security objectives. Progress across gas infrastructure projects, including initial output from the ANOH Gas Processing Plant and LPG shipments from Sapele, further supports portfolio diversification and domestic energy supply enhancement.</a:t>
            </a:r>
          </a:p>
        </p:txBody>
      </p:sp>
      <p:cxnSp>
        <p:nvCxnSpPr>
          <p:cNvPr id="10" name="Straight Connector 9">
            <a:extLst>
              <a:ext uri="{FF2B5EF4-FFF2-40B4-BE49-F238E27FC236}">
                <a16:creationId xmlns:a16="http://schemas.microsoft.com/office/drawing/2014/main" id="{833CB34F-E1B3-FE9C-8AB4-AE31AC009377}"/>
              </a:ext>
            </a:extLst>
          </p:cNvPr>
          <p:cNvCxnSpPr/>
          <p:nvPr/>
        </p:nvCxnSpPr>
        <p:spPr>
          <a:xfrm>
            <a:off x="6380366" y="772906"/>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aphicFrame>
        <p:nvGraphicFramePr>
          <p:cNvPr id="13" name="Chart 12">
            <a:extLst>
              <a:ext uri="{FF2B5EF4-FFF2-40B4-BE49-F238E27FC236}">
                <a16:creationId xmlns:a16="http://schemas.microsoft.com/office/drawing/2014/main" id="{84B988BD-614A-A59F-9EC3-96EFD76B4CFC}"/>
              </a:ext>
            </a:extLst>
          </p:cNvPr>
          <p:cNvGraphicFramePr>
            <a:graphicFrameLocks/>
          </p:cNvGraphicFramePr>
          <p:nvPr/>
        </p:nvGraphicFramePr>
        <p:xfrm>
          <a:off x="6936165" y="2801646"/>
          <a:ext cx="4703376" cy="2322787"/>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Up 5">
            <a:extLst>
              <a:ext uri="{FF2B5EF4-FFF2-40B4-BE49-F238E27FC236}">
                <a16:creationId xmlns:a16="http://schemas.microsoft.com/office/drawing/2014/main" id="{2564E20D-298D-70D9-571F-1981844EC7BD}"/>
              </a:ext>
            </a:extLst>
          </p:cNvPr>
          <p:cNvSpPr/>
          <p:nvPr/>
        </p:nvSpPr>
        <p:spPr>
          <a:xfrm>
            <a:off x="11062102" y="1850685"/>
            <a:ext cx="160499" cy="22126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Seplat Energy Plc - YouTube">
            <a:extLst>
              <a:ext uri="{FF2B5EF4-FFF2-40B4-BE49-F238E27FC236}">
                <a16:creationId xmlns:a16="http://schemas.microsoft.com/office/drawing/2014/main" id="{FB259B70-CD10-4846-697D-160C76712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439" y="1071571"/>
            <a:ext cx="872104" cy="9551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a:extLst>
              <a:ext uri="{FF2B5EF4-FFF2-40B4-BE49-F238E27FC236}">
                <a16:creationId xmlns:a16="http://schemas.microsoft.com/office/drawing/2014/main" id="{CCC9151D-EFCF-3A7D-F574-0E520170D03F}"/>
              </a:ext>
            </a:extLst>
          </p:cNvPr>
          <p:cNvGraphicFramePr>
            <a:graphicFrameLocks/>
          </p:cNvGraphicFramePr>
          <p:nvPr/>
        </p:nvGraphicFramePr>
        <p:xfrm>
          <a:off x="6505991" y="2619166"/>
          <a:ext cx="4772463" cy="268774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10319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41174-B800-83D2-75A4-F97A80A10E51}"/>
            </a:ext>
          </a:extLst>
        </p:cNvPr>
        <p:cNvGrpSpPr/>
        <p:nvPr/>
      </p:nvGrpSpPr>
      <p:grpSpPr>
        <a:xfrm>
          <a:off x="0" y="0"/>
          <a:ext cx="0" cy="0"/>
          <a:chOff x="0" y="0"/>
          <a:chExt cx="0" cy="0"/>
        </a:xfrm>
      </p:grpSpPr>
      <p:pic>
        <p:nvPicPr>
          <p:cNvPr id="9228" name="Picture 12">
            <a:extLst>
              <a:ext uri="{FF2B5EF4-FFF2-40B4-BE49-F238E27FC236}">
                <a16:creationId xmlns:a16="http://schemas.microsoft.com/office/drawing/2014/main" id="{14FA586C-0163-8CA4-7C32-A9BEFC9B3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3419" y="1499080"/>
            <a:ext cx="1139599" cy="406133"/>
          </a:xfrm>
          <a:prstGeom prst="rect">
            <a:avLst/>
          </a:prstGeom>
          <a:noFill/>
          <a:extLst>
            <a:ext uri="{909E8E84-426E-40DD-AFC4-6F175D3DCCD1}">
              <a14:hiddenFill xmlns:a14="http://schemas.microsoft.com/office/drawing/2010/main">
                <a:solidFill>
                  <a:srgbClr val="FFFFFF"/>
                </a:solidFill>
              </a14:hiddenFill>
            </a:ext>
          </a:extLst>
        </p:spPr>
      </p:pic>
      <p:sp>
        <p:nvSpPr>
          <p:cNvPr id="40992" name="Google Shape;272;p20">
            <a:extLst>
              <a:ext uri="{FF2B5EF4-FFF2-40B4-BE49-F238E27FC236}">
                <a16:creationId xmlns:a16="http://schemas.microsoft.com/office/drawing/2014/main" id="{EE8F4964-E145-1525-BCDE-5E00BEBE0537}"/>
              </a:ext>
            </a:extLst>
          </p:cNvPr>
          <p:cNvSpPr txBox="1"/>
          <p:nvPr/>
        </p:nvSpPr>
        <p:spPr>
          <a:xfrm>
            <a:off x="902775" y="927297"/>
            <a:ext cx="3235149" cy="388849"/>
          </a:xfrm>
          <a:prstGeom prst="rect">
            <a:avLst/>
          </a:prstGeom>
          <a:noFill/>
          <a:ln w="9525">
            <a:noFill/>
          </a:ln>
        </p:spPr>
        <p:txBody>
          <a:bodyPr lIns="66650" tIns="33315" rIns="66650" bIns="33315"/>
          <a:lstStyle/>
          <a:p>
            <a:pPr algn="r" fontAlgn="base">
              <a:lnSpc>
                <a:spcPct val="80000"/>
              </a:lnSpc>
              <a:spcBef>
                <a:spcPct val="0"/>
              </a:spcBef>
              <a:spcAft>
                <a:spcPct val="0"/>
              </a:spcAft>
              <a:buClr>
                <a:srgbClr val="000000"/>
              </a:buClr>
            </a:pPr>
            <a:r>
              <a:rPr lang="en-US" altLang="en-US" sz="1750"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11" name="Table 10">
            <a:extLst>
              <a:ext uri="{FF2B5EF4-FFF2-40B4-BE49-F238E27FC236}">
                <a16:creationId xmlns:a16="http://schemas.microsoft.com/office/drawing/2014/main" id="{E878A4C4-9D28-423B-0DD0-A56540034948}"/>
              </a:ext>
            </a:extLst>
          </p:cNvPr>
          <p:cNvGraphicFramePr>
            <a:graphicFrameLocks noGrp="1"/>
          </p:cNvGraphicFramePr>
          <p:nvPr/>
        </p:nvGraphicFramePr>
        <p:xfrm>
          <a:off x="7763018" y="305902"/>
          <a:ext cx="3565014" cy="2386356"/>
        </p:xfrm>
        <a:graphic>
          <a:graphicData uri="http://schemas.openxmlformats.org/drawingml/2006/table">
            <a:tbl>
              <a:tblPr firstRow="1" bandRow="1">
                <a:tableStyleId>{5C22544A-7EE6-4342-B048-85BDC9FD1C3A}</a:tableStyleId>
              </a:tblPr>
              <a:tblGrid>
                <a:gridCol w="2176954">
                  <a:extLst>
                    <a:ext uri="{9D8B030D-6E8A-4147-A177-3AD203B41FA5}">
                      <a16:colId xmlns:a16="http://schemas.microsoft.com/office/drawing/2014/main" val="1165605233"/>
                    </a:ext>
                  </a:extLst>
                </a:gridCol>
                <a:gridCol w="1388060">
                  <a:extLst>
                    <a:ext uri="{9D8B030D-6E8A-4147-A177-3AD203B41FA5}">
                      <a16:colId xmlns:a16="http://schemas.microsoft.com/office/drawing/2014/main" val="3825047345"/>
                    </a:ext>
                  </a:extLst>
                </a:gridCol>
              </a:tblGrid>
              <a:tr h="545364">
                <a:tc>
                  <a:txBody>
                    <a:bodyPr/>
                    <a:lstStyle/>
                    <a:p>
                      <a:r>
                        <a:rPr lang="en-US" sz="1300" b="1" dirty="0">
                          <a:solidFill>
                            <a:srgbClr val="215968"/>
                          </a:solidFill>
                        </a:rPr>
                        <a:t>Market Data </a:t>
                      </a:r>
                    </a:p>
                  </a:txBody>
                  <a:tcPr marL="82296" marR="82296" marT="41148" marB="41148">
                    <a:noFill/>
                  </a:tcPr>
                </a:tc>
                <a:tc>
                  <a:txBody>
                    <a:bodyPr/>
                    <a:lstStyle/>
                    <a:p>
                      <a:pPr algn="ctr"/>
                      <a:r>
                        <a:rPr lang="en-US" sz="1300" b="1" dirty="0">
                          <a:solidFill>
                            <a:srgbClr val="215968"/>
                          </a:solidFill>
                        </a:rPr>
                        <a:t>WAPCO</a:t>
                      </a:r>
                    </a:p>
                  </a:txBody>
                  <a:tcPr marL="82296" marR="82296" marT="41148" marB="41148">
                    <a:noFill/>
                  </a:tcPr>
                </a:tc>
                <a:extLst>
                  <a:ext uri="{0D108BD9-81ED-4DB2-BD59-A6C34878D82A}">
                    <a16:rowId xmlns:a16="http://schemas.microsoft.com/office/drawing/2014/main" val="2488073415"/>
                  </a:ext>
                </a:extLst>
              </a:tr>
              <a:tr h="301752">
                <a:tc>
                  <a:txBody>
                    <a:bodyPr/>
                    <a:lstStyle/>
                    <a:p>
                      <a:pPr algn="l"/>
                      <a:r>
                        <a:rPr lang="en-US" sz="1400" b="1" dirty="0"/>
                        <a:t>Last Close Price </a:t>
                      </a:r>
                    </a:p>
                  </a:txBody>
                  <a:tcPr marL="82296" marR="82296" marT="41148" marB="41148">
                    <a:noFill/>
                  </a:tcPr>
                </a:tc>
                <a:tc>
                  <a:txBody>
                    <a:bodyPr/>
                    <a:lstStyle/>
                    <a:p>
                      <a:pPr algn="ctr"/>
                      <a:r>
                        <a:rPr lang="en-US" sz="1400" b="1" dirty="0"/>
                        <a:t>210.00</a:t>
                      </a:r>
                    </a:p>
                  </a:txBody>
                  <a:tcPr marL="82296" marR="82296" marT="41148" marB="41148">
                    <a:noFill/>
                  </a:tcPr>
                </a:tc>
                <a:extLst>
                  <a:ext uri="{0D108BD9-81ED-4DB2-BD59-A6C34878D82A}">
                    <a16:rowId xmlns:a16="http://schemas.microsoft.com/office/drawing/2014/main" val="3857876834"/>
                  </a:ext>
                </a:extLst>
              </a:tr>
              <a:tr h="301752">
                <a:tc>
                  <a:txBody>
                    <a:bodyPr/>
                    <a:lstStyle/>
                    <a:p>
                      <a:pPr algn="l"/>
                      <a:r>
                        <a:rPr lang="en-US" sz="1400" b="1" dirty="0"/>
                        <a:t>52-weeks High/Low </a:t>
                      </a:r>
                    </a:p>
                  </a:txBody>
                  <a:tcPr marL="82296" marR="82296" marT="41148" marB="41148">
                    <a:noFill/>
                  </a:tcPr>
                </a:tc>
                <a:tc>
                  <a:txBody>
                    <a:bodyPr/>
                    <a:lstStyle/>
                    <a:p>
                      <a:pPr algn="ctr"/>
                      <a:r>
                        <a:rPr lang="en-US" sz="1400" b="1" dirty="0"/>
                        <a:t>210.00/65.90</a:t>
                      </a:r>
                    </a:p>
                  </a:txBody>
                  <a:tcPr marL="82296" marR="82296" marT="41148" marB="41148">
                    <a:noFill/>
                  </a:tcPr>
                </a:tc>
                <a:extLst>
                  <a:ext uri="{0D108BD9-81ED-4DB2-BD59-A6C34878D82A}">
                    <a16:rowId xmlns:a16="http://schemas.microsoft.com/office/drawing/2014/main" val="401603599"/>
                  </a:ext>
                </a:extLst>
              </a:tr>
              <a:tr h="301752">
                <a:tc>
                  <a:txBody>
                    <a:bodyPr/>
                    <a:lstStyle/>
                    <a:p>
                      <a:pPr algn="l"/>
                      <a:r>
                        <a:rPr lang="en-US" sz="1400" b="1" dirty="0"/>
                        <a:t>Target </a:t>
                      </a:r>
                      <a:r>
                        <a:rPr lang="en-US" sz="1400" b="1" kern="1200" dirty="0">
                          <a:solidFill>
                            <a:schemeClr val="dk1"/>
                          </a:solidFill>
                          <a:latin typeface="+mn-lt"/>
                          <a:ea typeface="+mn-ea"/>
                          <a:cs typeface="+mn-cs"/>
                        </a:rPr>
                        <a:t>Price /upside</a:t>
                      </a:r>
                    </a:p>
                    <a:p>
                      <a:pPr algn="l"/>
                      <a:endParaRPr lang="en-US" sz="1400" b="1" kern="1200" dirty="0">
                        <a:solidFill>
                          <a:schemeClr val="dk1"/>
                        </a:solidFill>
                        <a:latin typeface="+mn-lt"/>
                        <a:ea typeface="+mn-ea"/>
                        <a:cs typeface="+mn-cs"/>
                      </a:endParaRPr>
                    </a:p>
                    <a:p>
                      <a:pPr algn="l"/>
                      <a:r>
                        <a:rPr lang="en-US" sz="1400" b="1" kern="1200" dirty="0">
                          <a:solidFill>
                            <a:schemeClr val="dk1"/>
                          </a:solidFill>
                          <a:latin typeface="+mn-lt"/>
                          <a:ea typeface="+mn-ea"/>
                          <a:cs typeface="+mn-cs"/>
                        </a:rPr>
                        <a:t>MBC Liquidity Factor</a:t>
                      </a:r>
                    </a:p>
                    <a:p>
                      <a:pPr algn="l"/>
                      <a:r>
                        <a:rPr lang="en-US" sz="1400" b="1" kern="1200" dirty="0">
                          <a:solidFill>
                            <a:schemeClr val="dk1"/>
                          </a:solidFill>
                          <a:latin typeface="+mn-lt"/>
                          <a:ea typeface="+mn-ea"/>
                          <a:cs typeface="+mn-cs"/>
                        </a:rPr>
                        <a:t>Beta (FT)</a:t>
                      </a:r>
                    </a:p>
                  </a:txBody>
                  <a:tcPr marL="82296" marR="82296" marT="41148" marB="41148">
                    <a:noFill/>
                  </a:tcPr>
                </a:tc>
                <a:tc>
                  <a:txBody>
                    <a:bodyPr/>
                    <a:lstStyle/>
                    <a:p>
                      <a:pPr algn="ctr"/>
                      <a:r>
                        <a:rPr lang="en-US" sz="1400" b="1" dirty="0"/>
                        <a:t>227.76/8%</a:t>
                      </a:r>
                    </a:p>
                    <a:p>
                      <a:pPr algn="ctr"/>
                      <a:endParaRPr lang="en-US" sz="1400" b="1" dirty="0"/>
                    </a:p>
                    <a:p>
                      <a:pPr algn="ctr"/>
                      <a:r>
                        <a:rPr lang="en-US" sz="1400" b="1" dirty="0"/>
                        <a:t>3,232,308</a:t>
                      </a:r>
                    </a:p>
                    <a:p>
                      <a:pPr algn="ctr"/>
                      <a:r>
                        <a:rPr lang="en-US" sz="1400" b="1" dirty="0"/>
                        <a:t>1.11</a:t>
                      </a:r>
                    </a:p>
                  </a:txBody>
                  <a:tcPr marL="82296" marR="82296" marT="41148" marB="41148">
                    <a:noFill/>
                  </a:tcPr>
                </a:tc>
                <a:extLst>
                  <a:ext uri="{0D108BD9-81ED-4DB2-BD59-A6C34878D82A}">
                    <a16:rowId xmlns:a16="http://schemas.microsoft.com/office/drawing/2014/main" val="3615299137"/>
                  </a:ext>
                </a:extLst>
              </a:tr>
              <a:tr h="301752">
                <a:tc>
                  <a:txBody>
                    <a:bodyPr/>
                    <a:lstStyle/>
                    <a:p>
                      <a:pPr algn="l"/>
                      <a:r>
                        <a:rPr lang="en-US" sz="1400" b="1" dirty="0"/>
                        <a:t>Recommendation </a:t>
                      </a:r>
                    </a:p>
                  </a:txBody>
                  <a:tcPr marL="82296" marR="82296" marT="41148" marB="41148">
                    <a:noFill/>
                  </a:tcPr>
                </a:tc>
                <a:tc>
                  <a:txBody>
                    <a:bodyPr/>
                    <a:lstStyle/>
                    <a:p>
                      <a:pPr algn="ctr"/>
                      <a:r>
                        <a:rPr lang="en-US" sz="1400" b="1" dirty="0">
                          <a:solidFill>
                            <a:srgbClr val="178A34"/>
                          </a:solidFill>
                        </a:rPr>
                        <a:t>HOLD</a:t>
                      </a:r>
                    </a:p>
                  </a:txBody>
                  <a:tcPr marL="82296" marR="82296" marT="41148" marB="41148">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1FBF7A99-2379-6CC9-0D48-4A5917B40BFD}"/>
              </a:ext>
            </a:extLst>
          </p:cNvPr>
          <p:cNvGrpSpPr/>
          <p:nvPr/>
        </p:nvGrpSpPr>
        <p:grpSpPr>
          <a:xfrm>
            <a:off x="609600" y="1206232"/>
            <a:ext cx="6763342" cy="179723"/>
            <a:chOff x="0" y="959257"/>
            <a:chExt cx="7514824" cy="199692"/>
          </a:xfrm>
        </p:grpSpPr>
        <p:cxnSp>
          <p:nvCxnSpPr>
            <p:cNvPr id="17" name="Straight Connector 16">
              <a:extLst>
                <a:ext uri="{FF2B5EF4-FFF2-40B4-BE49-F238E27FC236}">
                  <a16:creationId xmlns:a16="http://schemas.microsoft.com/office/drawing/2014/main" id="{FE2274BD-4D45-A08A-08A6-76D10AB57A50}"/>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24D94BA-94AD-FDCB-9E2A-284803F18E50}"/>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pSp>
        <p:nvGrpSpPr>
          <p:cNvPr id="2" name="Group 1">
            <a:extLst>
              <a:ext uri="{FF2B5EF4-FFF2-40B4-BE49-F238E27FC236}">
                <a16:creationId xmlns:a16="http://schemas.microsoft.com/office/drawing/2014/main" id="{359FA397-4C64-7C62-CA7C-6BD2D33D8AAB}"/>
              </a:ext>
            </a:extLst>
          </p:cNvPr>
          <p:cNvGrpSpPr/>
          <p:nvPr/>
        </p:nvGrpSpPr>
        <p:grpSpPr>
          <a:xfrm>
            <a:off x="104775" y="1325670"/>
            <a:ext cx="6419200" cy="4708981"/>
            <a:chOff x="-442706" y="1135978"/>
            <a:chExt cx="7022182" cy="5232200"/>
          </a:xfrm>
        </p:grpSpPr>
        <p:sp>
          <p:nvSpPr>
            <p:cNvPr id="12" name="TextBox 11">
              <a:extLst>
                <a:ext uri="{FF2B5EF4-FFF2-40B4-BE49-F238E27FC236}">
                  <a16:creationId xmlns:a16="http://schemas.microsoft.com/office/drawing/2014/main" id="{E8FFC745-A094-A410-F68D-F41BE0ABBCBA}"/>
                </a:ext>
              </a:extLst>
            </p:cNvPr>
            <p:cNvSpPr txBox="1"/>
            <p:nvPr/>
          </p:nvSpPr>
          <p:spPr>
            <a:xfrm>
              <a:off x="-442706" y="1135978"/>
              <a:ext cx="6932300" cy="5232200"/>
            </a:xfrm>
            <a:prstGeom prst="rect">
              <a:avLst/>
            </a:prstGeom>
            <a:noFill/>
          </p:spPr>
          <p:txBody>
            <a:bodyPr wrap="square" rtlCol="0">
              <a:spAutoFit/>
            </a:bodyPr>
            <a:lstStyle/>
            <a:p>
              <a:pPr lvl="0" algn="just" eaLnBrk="1" hangingPunct="1">
                <a:buClr>
                  <a:srgbClr val="000000"/>
                </a:buClr>
                <a:buNone/>
              </a:pPr>
              <a:r>
                <a:rPr lang="en-GB" sz="1200" dirty="0">
                  <a:latin typeface="Garamond" panose="02020404030301010803" pitchFamily="18" charset="0"/>
                  <a:cs typeface="Arial" panose="020B0604020202020204" pitchFamily="34" charset="0"/>
                </a:rPr>
                <a:t>Lafarge Africa Plc (WAPCO) delivered strong performance for the nine months (9M) ended 2025. Revenue rose by 62.77%, from ₦479.50 billion in 9M 2024 to ₦780.49 billion in 9M 2025, </a:t>
              </a:r>
              <a:r>
                <a:rPr lang="en-GB" sz="1200" dirty="0" err="1">
                  <a:latin typeface="Garamond" panose="02020404030301010803" pitchFamily="18" charset="0"/>
                  <a:cs typeface="Arial" panose="020B0604020202020204" pitchFamily="34" charset="0"/>
                </a:rPr>
                <a:t>fueled</a:t>
              </a:r>
              <a:r>
                <a:rPr lang="en-GB" sz="1200" dirty="0">
                  <a:latin typeface="Garamond" panose="02020404030301010803" pitchFamily="18" charset="0"/>
                  <a:cs typeface="Arial" panose="020B0604020202020204" pitchFamily="34" charset="0"/>
                </a:rPr>
                <a:t> by an uptick in volumes and improved plant reliability. Cost of sales increased by 34.18% to ₦324.36 billion, from ₦241.73 billion, supporting gross profit growth of 91.84% to ₦456.12 billion.</a:t>
              </a:r>
            </a:p>
            <a:p>
              <a:pPr lvl="0" algn="just" eaLnBrk="1" hangingPunct="1">
                <a:buClr>
                  <a:srgbClr val="000000"/>
                </a:buClr>
                <a:buNone/>
              </a:pPr>
              <a:endParaRPr lang="en-GB" sz="1200" dirty="0">
                <a:latin typeface="Garamond" panose="02020404030301010803" pitchFamily="18" charset="0"/>
                <a:cs typeface="Arial" panose="020B0604020202020204" pitchFamily="34" charset="0"/>
              </a:endParaRPr>
            </a:p>
            <a:p>
              <a:pPr lvl="0" algn="just" eaLnBrk="1" hangingPunct="1">
                <a:buClr>
                  <a:srgbClr val="000000"/>
                </a:buClr>
                <a:buNone/>
              </a:pPr>
              <a:r>
                <a:rPr lang="en-GB" sz="1200" dirty="0">
                  <a:latin typeface="Garamond" panose="02020404030301010803" pitchFamily="18" charset="0"/>
                  <a:cs typeface="Arial" panose="020B0604020202020204" pitchFamily="34" charset="0"/>
                </a:rPr>
                <a:t>Operating profit rose by 129.41%, from ₦130.08 billion in 9M 2024 to ₦298.41 billion, driven by strong topline growth and sustained operational efficiency gains, including other income from a ₦3.78 billion insurance claim recovery related to </a:t>
              </a:r>
              <a:r>
                <a:rPr lang="en-GB" sz="1200" dirty="0" err="1">
                  <a:latin typeface="Garamond" panose="02020404030301010803" pitchFamily="18" charset="0"/>
                  <a:cs typeface="Arial" panose="020B0604020202020204" pitchFamily="34" charset="0"/>
                </a:rPr>
                <a:t>Ashaka</a:t>
              </a:r>
              <a:r>
                <a:rPr lang="en-GB" sz="1200" dirty="0">
                  <a:latin typeface="Garamond" panose="02020404030301010803" pitchFamily="18" charset="0"/>
                  <a:cs typeface="Arial" panose="020B0604020202020204" pitchFamily="34" charset="0"/>
                </a:rPr>
                <a:t> CPP damaged parts. Profit before tax (PBT) increased by 232.14% to ₦313.29 billion, supported by a ₦20 billion foreign exchange gain compared to a ₦21 billion loss in 9M 2024. Profit after tax (PAT) grew by 245.86% to ₦207.78 billion, while earnings per share (EPS) rose by 245.84% to ₦12.90.</a:t>
              </a:r>
            </a:p>
            <a:p>
              <a:pPr lvl="0" algn="just" eaLnBrk="1" hangingPunct="1">
                <a:buClr>
                  <a:srgbClr val="000000"/>
                </a:buClr>
                <a:buNone/>
              </a:pPr>
              <a:endParaRPr lang="en-GB" sz="1200" dirty="0">
                <a:latin typeface="Garamond" panose="02020404030301010803" pitchFamily="18" charset="0"/>
                <a:cs typeface="Arial" panose="020B0604020202020204" pitchFamily="34" charset="0"/>
              </a:endParaRPr>
            </a:p>
            <a:p>
              <a:pPr lvl="0" algn="just" eaLnBrk="1" hangingPunct="1">
                <a:buClr>
                  <a:srgbClr val="000000"/>
                </a:buClr>
                <a:buNone/>
              </a:pPr>
              <a:r>
                <a:rPr lang="en-GB" sz="1200" dirty="0">
                  <a:latin typeface="Garamond" panose="02020404030301010803" pitchFamily="18" charset="0"/>
                  <a:cs typeface="Arial" panose="020B0604020202020204" pitchFamily="34" charset="0"/>
                </a:rPr>
                <a:t>WAPCO maintains a BVPS of ₦34.35, a P/E ratio of 16.28x, a P/BV of 6.11x, and an MBC Liquidity Factor of 3,232,308 units.</a:t>
              </a:r>
            </a:p>
            <a:p>
              <a:pPr lvl="0" algn="just" eaLnBrk="1" hangingPunct="1">
                <a:buClr>
                  <a:srgbClr val="000000"/>
                </a:buClr>
                <a:buNone/>
              </a:pPr>
              <a:endParaRPr lang="en-US" sz="1200" dirty="0">
                <a:latin typeface="Garamond" panose="02020404030301010803" pitchFamily="18" charset="0"/>
                <a:cs typeface="Arial" panose="020B0604020202020204" pitchFamily="34" charset="0"/>
              </a:endParaRPr>
            </a:p>
            <a:p>
              <a:pPr lvl="0" algn="just" eaLnBrk="1" hangingPunct="1">
                <a:buClr>
                  <a:srgbClr val="000000"/>
                </a:buClr>
                <a:buNone/>
              </a:pPr>
              <a:r>
                <a:rPr lang="en-US" sz="1200" dirty="0">
                  <a:latin typeface="Garamond" panose="02020404030301010803" pitchFamily="18" charset="0"/>
                  <a:cs typeface="Arial" panose="020B0604020202020204" pitchFamily="34" charset="0"/>
                </a:rPr>
                <a:t>Lafarge Africa Plc declared an interim dividend of ₦4 per share in Q1 2025, which is higher than all its full-year dividends since 2006, reflecting strong earnings performance and a firm commitment to shareholder returns. The company also advanced its innovation and sustainability agenda during the quarter with the launch of Ground Calcium Carbonate (GCC), a versatile product used across industries, particularly in construction, to enhance concrete workability, asphalt </a:t>
              </a:r>
              <a:r>
                <a:rPr lang="en-US" sz="1200" dirty="0" err="1">
                  <a:latin typeface="Garamond" panose="02020404030301010803" pitchFamily="18" charset="0"/>
                  <a:cs typeface="Arial" panose="020B0604020202020204" pitchFamily="34" charset="0"/>
                </a:rPr>
                <a:t>compactability</a:t>
              </a:r>
              <a:r>
                <a:rPr lang="en-US" sz="1200" dirty="0">
                  <a:latin typeface="Garamond" panose="02020404030301010803" pitchFamily="18" charset="0"/>
                  <a:cs typeface="Arial" panose="020B0604020202020204" pitchFamily="34" charset="0"/>
                </a:rPr>
                <a:t>, and reduce carbon content. Furthering its green strategy, Lafarge is set to introduce its </a:t>
              </a:r>
              <a:r>
                <a:rPr lang="en-US" sz="1200" dirty="0" err="1">
                  <a:latin typeface="Garamond" panose="02020404030301010803" pitchFamily="18" charset="0"/>
                  <a:cs typeface="Arial" panose="020B0604020202020204" pitchFamily="34" charset="0"/>
                </a:rPr>
                <a:t>ECOPlanet</a:t>
              </a:r>
              <a:r>
                <a:rPr lang="en-US" sz="1200" dirty="0">
                  <a:latin typeface="Garamond" panose="02020404030301010803" pitchFamily="18" charset="0"/>
                  <a:cs typeface="Arial" panose="020B0604020202020204" pitchFamily="34" charset="0"/>
                </a:rPr>
                <a:t> cement in Western Nigeria by Q2 2025, following a successful launch in the Eastern market earlier in the year. Alongside this, the continued adoption of Calcined Clay in its cement production supports its efforts to lower CO₂ emissions. Looking ahead, Lafarge maintains a positive outlook for 2025, supported by anticipated growth in Nigeria’s infrastructure and construction sector despite inflationary challenges. </a:t>
              </a:r>
            </a:p>
          </p:txBody>
        </p:sp>
        <p:cxnSp>
          <p:nvCxnSpPr>
            <p:cNvPr id="10" name="Straight Connector 9">
              <a:extLst>
                <a:ext uri="{FF2B5EF4-FFF2-40B4-BE49-F238E27FC236}">
                  <a16:creationId xmlns:a16="http://schemas.microsoft.com/office/drawing/2014/main" id="{2AB07455-C6EB-A27A-C328-70B498C9F59C}"/>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5" name="Arrow: Up 4">
            <a:extLst>
              <a:ext uri="{FF2B5EF4-FFF2-40B4-BE49-F238E27FC236}">
                <a16:creationId xmlns:a16="http://schemas.microsoft.com/office/drawing/2014/main" id="{90BC1989-F3E1-E027-90A1-52FCB47DE7E8}"/>
              </a:ext>
            </a:extLst>
          </p:cNvPr>
          <p:cNvSpPr/>
          <p:nvPr/>
        </p:nvSpPr>
        <p:spPr>
          <a:xfrm>
            <a:off x="11199516" y="1464372"/>
            <a:ext cx="160499" cy="22126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hart 13">
            <a:extLst>
              <a:ext uri="{FF2B5EF4-FFF2-40B4-BE49-F238E27FC236}">
                <a16:creationId xmlns:a16="http://schemas.microsoft.com/office/drawing/2014/main" id="{AECBB70A-F373-6D12-F35E-903123BBC163}"/>
              </a:ext>
            </a:extLst>
          </p:cNvPr>
          <p:cNvGraphicFramePr/>
          <p:nvPr/>
        </p:nvGraphicFramePr>
        <p:xfrm>
          <a:off x="7153593" y="4934280"/>
          <a:ext cx="3931594" cy="14349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212FDDA3-901B-CA72-18DD-3CF5BA795B4D}"/>
              </a:ext>
            </a:extLst>
          </p:cNvPr>
          <p:cNvGraphicFramePr>
            <a:graphicFrameLocks/>
          </p:cNvGraphicFramePr>
          <p:nvPr>
            <p:extLst>
              <p:ext uri="{D42A27DB-BD31-4B8C-83A1-F6EECF244321}">
                <p14:modId xmlns:p14="http://schemas.microsoft.com/office/powerpoint/2010/main" val="1853920393"/>
              </p:ext>
            </p:extLst>
          </p:nvPr>
        </p:nvGraphicFramePr>
        <p:xfrm>
          <a:off x="6623419" y="2692258"/>
          <a:ext cx="5217479" cy="23863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6280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A576F-049E-0BDF-4D98-A6DEDEEAF299}"/>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B0A26FD1-FA35-2487-23CF-888128EDCB1A}"/>
              </a:ext>
            </a:extLst>
          </p:cNvPr>
          <p:cNvSpPr txBox="1"/>
          <p:nvPr/>
        </p:nvSpPr>
        <p:spPr>
          <a:xfrm>
            <a:off x="325749" y="649329"/>
            <a:ext cx="3594610" cy="432054"/>
          </a:xfrm>
          <a:prstGeom prst="rect">
            <a:avLst/>
          </a:prstGeom>
          <a:noFill/>
          <a:ln w="9525">
            <a:noFill/>
          </a:ln>
        </p:spPr>
        <p:txBody>
          <a:bodyPr lIns="74055" tIns="37017" rIns="74055" bIns="37017"/>
          <a:lstStyle/>
          <a:p>
            <a:pPr algn="r" fontAlgn="base">
              <a:lnSpc>
                <a:spcPct val="80000"/>
              </a:lnSpc>
              <a:spcBef>
                <a:spcPct val="0"/>
              </a:spcBef>
              <a:spcAft>
                <a:spcPct val="0"/>
              </a:spcAft>
              <a:buClr>
                <a:srgbClr val="000000"/>
              </a:buClr>
            </a:pPr>
            <a:r>
              <a:rPr lang="en-US" altLang="en-US" sz="1944"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4448500E-49D3-142F-AB56-30F6AECB7BAC}"/>
              </a:ext>
            </a:extLst>
          </p:cNvPr>
          <p:cNvGraphicFramePr/>
          <p:nvPr/>
        </p:nvGraphicFramePr>
        <p:xfrm>
          <a:off x="7271103" y="5101533"/>
          <a:ext cx="4368438" cy="15944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7ED009E9-7A69-1B0F-FE86-92AB36478C15}"/>
              </a:ext>
            </a:extLst>
          </p:cNvPr>
          <p:cNvGraphicFramePr>
            <a:graphicFrameLocks noGrp="1"/>
          </p:cNvGraphicFramePr>
          <p:nvPr>
            <p:extLst>
              <p:ext uri="{D42A27DB-BD31-4B8C-83A1-F6EECF244321}">
                <p14:modId xmlns:p14="http://schemas.microsoft.com/office/powerpoint/2010/main" val="2159144913"/>
              </p:ext>
            </p:extLst>
          </p:nvPr>
        </p:nvGraphicFramePr>
        <p:xfrm>
          <a:off x="7570800" y="434106"/>
          <a:ext cx="3770483" cy="2774396"/>
        </p:xfrm>
        <a:graphic>
          <a:graphicData uri="http://schemas.openxmlformats.org/drawingml/2006/table">
            <a:tbl>
              <a:tblPr firstRow="1" bandRow="1">
                <a:tableStyleId>{5C22544A-7EE6-4342-B048-85BDC9FD1C3A}</a:tableStyleId>
              </a:tblPr>
              <a:tblGrid>
                <a:gridCol w="2302423">
                  <a:extLst>
                    <a:ext uri="{9D8B030D-6E8A-4147-A177-3AD203B41FA5}">
                      <a16:colId xmlns:a16="http://schemas.microsoft.com/office/drawing/2014/main" val="1165605233"/>
                    </a:ext>
                  </a:extLst>
                </a:gridCol>
                <a:gridCol w="1468060">
                  <a:extLst>
                    <a:ext uri="{9D8B030D-6E8A-4147-A177-3AD203B41FA5}">
                      <a16:colId xmlns:a16="http://schemas.microsoft.com/office/drawing/2014/main" val="3825047345"/>
                    </a:ext>
                  </a:extLst>
                </a:gridCol>
              </a:tblGrid>
              <a:tr h="344387">
                <a:tc>
                  <a:txBody>
                    <a:bodyPr/>
                    <a:lstStyle/>
                    <a:p>
                      <a:r>
                        <a:rPr lang="en-US" b="1" dirty="0">
                          <a:solidFill>
                            <a:srgbClr val="215968"/>
                          </a:solidFill>
                        </a:rPr>
                        <a:t>Market Data </a:t>
                      </a:r>
                    </a:p>
                  </a:txBody>
                  <a:tcPr>
                    <a:noFill/>
                  </a:tcPr>
                </a:tc>
                <a:tc>
                  <a:txBody>
                    <a:bodyPr/>
                    <a:lstStyle/>
                    <a:p>
                      <a:pPr algn="ctr"/>
                      <a:r>
                        <a:rPr lang="en-US" b="1" dirty="0">
                          <a:solidFill>
                            <a:srgbClr val="215968"/>
                          </a:solidFill>
                        </a:rPr>
                        <a:t>MTN </a:t>
                      </a:r>
                    </a:p>
                  </a:txBody>
                  <a:tcPr>
                    <a:noFill/>
                  </a:tcPr>
                </a:tc>
                <a:extLst>
                  <a:ext uri="{0D108BD9-81ED-4DB2-BD59-A6C34878D82A}">
                    <a16:rowId xmlns:a16="http://schemas.microsoft.com/office/drawing/2014/main" val="2488073415"/>
                  </a:ext>
                </a:extLst>
              </a:tr>
              <a:tr h="315688">
                <a:tc>
                  <a:txBody>
                    <a:bodyPr/>
                    <a:lstStyle/>
                    <a:p>
                      <a:pPr algn="l"/>
                      <a:r>
                        <a:rPr lang="en-US" sz="1600" b="1" dirty="0"/>
                        <a:t>Last Close Price </a:t>
                      </a:r>
                    </a:p>
                  </a:txBody>
                  <a:tcPr>
                    <a:noFill/>
                  </a:tcPr>
                </a:tc>
                <a:tc>
                  <a:txBody>
                    <a:bodyPr/>
                    <a:lstStyle/>
                    <a:p>
                      <a:pPr algn="ctr"/>
                      <a:r>
                        <a:rPr lang="en-US" sz="1600" b="1" dirty="0"/>
                        <a:t>780.00</a:t>
                      </a:r>
                    </a:p>
                  </a:txBody>
                  <a:tcPr>
                    <a:noFill/>
                  </a:tcPr>
                </a:tc>
                <a:extLst>
                  <a:ext uri="{0D108BD9-81ED-4DB2-BD59-A6C34878D82A}">
                    <a16:rowId xmlns:a16="http://schemas.microsoft.com/office/drawing/2014/main" val="3857876834"/>
                  </a:ext>
                </a:extLst>
              </a:tr>
              <a:tr h="427436">
                <a:tc>
                  <a:txBody>
                    <a:bodyPr/>
                    <a:lstStyle/>
                    <a:p>
                      <a:pPr algn="l"/>
                      <a:r>
                        <a:rPr lang="en-US" sz="1600" b="1" dirty="0"/>
                        <a:t>52-weeks High/Low </a:t>
                      </a:r>
                    </a:p>
                  </a:txBody>
                  <a:tcPr>
                    <a:noFill/>
                  </a:tcPr>
                </a:tc>
                <a:tc>
                  <a:txBody>
                    <a:bodyPr/>
                    <a:lstStyle/>
                    <a:p>
                      <a:pPr algn="ctr"/>
                      <a:r>
                        <a:rPr lang="en-US" sz="1600" b="1" dirty="0"/>
                        <a:t>780.00/230.00</a:t>
                      </a:r>
                    </a:p>
                  </a:txBody>
                  <a:tcPr>
                    <a:noFill/>
                  </a:tcPr>
                </a:tc>
                <a:extLst>
                  <a:ext uri="{0D108BD9-81ED-4DB2-BD59-A6C34878D82A}">
                    <a16:rowId xmlns:a16="http://schemas.microsoft.com/office/drawing/2014/main" val="401603599"/>
                  </a:ext>
                </a:extLst>
              </a:tr>
              <a:tr h="1234053">
                <a:tc>
                  <a:txBody>
                    <a:bodyPr/>
                    <a:lstStyle/>
                    <a:p>
                      <a:pPr algn="l"/>
                      <a:r>
                        <a:rPr lang="en-US" sz="1600" b="1" dirty="0"/>
                        <a:t>Target Price/Upside</a:t>
                      </a:r>
                    </a:p>
                    <a:p>
                      <a:pPr algn="l"/>
                      <a:endParaRPr lang="en-US" sz="1600" b="1" dirty="0"/>
                    </a:p>
                    <a:p>
                      <a:pPr algn="l"/>
                      <a:r>
                        <a:rPr lang="en-US" sz="1600" b="1" kern="1200" dirty="0">
                          <a:solidFill>
                            <a:schemeClr val="dk1"/>
                          </a:solidFill>
                          <a:latin typeface="+mn-lt"/>
                          <a:ea typeface="+mn-ea"/>
                          <a:cs typeface="+mn-cs"/>
                        </a:rPr>
                        <a:t>MBC Liquidity Factor</a:t>
                      </a:r>
                    </a:p>
                    <a:p>
                      <a:pPr algn="l"/>
                      <a:endParaRPr lang="en-US" sz="1600" b="1" kern="1200" dirty="0">
                        <a:solidFill>
                          <a:schemeClr val="dk1"/>
                        </a:solidFill>
                        <a:latin typeface="+mn-lt"/>
                        <a:ea typeface="+mn-ea"/>
                        <a:cs typeface="+mn-cs"/>
                      </a:endParaRPr>
                    </a:p>
                    <a:p>
                      <a:pPr algn="l"/>
                      <a:r>
                        <a:rPr lang="en-US" sz="1600" b="1" kern="1200" dirty="0">
                          <a:solidFill>
                            <a:schemeClr val="dk1"/>
                          </a:solidFill>
                          <a:latin typeface="+mn-lt"/>
                          <a:ea typeface="+mn-ea"/>
                          <a:cs typeface="+mn-cs"/>
                        </a:rPr>
                        <a:t>Beta (FT) </a:t>
                      </a:r>
                    </a:p>
                  </a:txBody>
                  <a:tcPr>
                    <a:noFill/>
                  </a:tcPr>
                </a:tc>
                <a:tc>
                  <a:txBody>
                    <a:bodyPr/>
                    <a:lstStyle/>
                    <a:p>
                      <a:pPr algn="ctr"/>
                      <a:r>
                        <a:rPr lang="en-US" sz="1600" b="1" dirty="0"/>
                        <a:t>917.45/18%</a:t>
                      </a:r>
                    </a:p>
                    <a:p>
                      <a:pPr algn="ctr"/>
                      <a:endParaRPr lang="en-US" sz="1600" b="1" dirty="0"/>
                    </a:p>
                    <a:p>
                      <a:pPr algn="ctr"/>
                      <a:r>
                        <a:rPr lang="en-US" sz="1600" b="1" dirty="0"/>
                        <a:t>3,113,291</a:t>
                      </a:r>
                    </a:p>
                    <a:p>
                      <a:pPr algn="ctr"/>
                      <a:endParaRPr lang="en-US" sz="1600" b="1" dirty="0"/>
                    </a:p>
                    <a:p>
                      <a:pPr algn="ctr"/>
                      <a:r>
                        <a:rPr lang="en-US" sz="1600" b="1" dirty="0"/>
                        <a:t>0.74</a:t>
                      </a:r>
                    </a:p>
                  </a:txBody>
                  <a:tcPr>
                    <a:noFill/>
                  </a:tcPr>
                </a:tc>
                <a:extLst>
                  <a:ext uri="{0D108BD9-81ED-4DB2-BD59-A6C34878D82A}">
                    <a16:rowId xmlns:a16="http://schemas.microsoft.com/office/drawing/2014/main" val="3615299137"/>
                  </a:ext>
                </a:extLst>
              </a:tr>
              <a:tr h="315688">
                <a:tc>
                  <a:txBody>
                    <a:bodyPr/>
                    <a:lstStyle/>
                    <a:p>
                      <a:pPr algn="l"/>
                      <a:r>
                        <a:rPr lang="en-US" sz="1600" b="1" dirty="0"/>
                        <a:t>Recommendation </a:t>
                      </a:r>
                    </a:p>
                  </a:txBody>
                  <a:tcPr>
                    <a:noFill/>
                  </a:tcPr>
                </a:tc>
                <a:tc>
                  <a:txBody>
                    <a:bodyPr/>
                    <a:lstStyle/>
                    <a:p>
                      <a:pPr algn="ctr"/>
                      <a:r>
                        <a:rPr lang="en-US" sz="1600" b="1" dirty="0">
                          <a:solidFill>
                            <a:schemeClr val="accent6"/>
                          </a:solidFill>
                        </a:rPr>
                        <a:t>BUY</a:t>
                      </a:r>
                      <a:r>
                        <a:rPr lang="en-US" sz="1600" b="1" dirty="0"/>
                        <a:t> </a:t>
                      </a:r>
                    </a:p>
                  </a:txBody>
                  <a:tcPr>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C7EF91A5-8166-9B1F-9F9B-835DFCF25C80}"/>
              </a:ext>
            </a:extLst>
          </p:cNvPr>
          <p:cNvGrpSpPr/>
          <p:nvPr/>
        </p:nvGrpSpPr>
        <p:grpSpPr>
          <a:xfrm>
            <a:off x="0" y="959257"/>
            <a:ext cx="7514824" cy="199692"/>
            <a:chOff x="0" y="959257"/>
            <a:chExt cx="7514824" cy="199692"/>
          </a:xfrm>
        </p:grpSpPr>
        <p:cxnSp>
          <p:nvCxnSpPr>
            <p:cNvPr id="17" name="Straight Connector 16">
              <a:extLst>
                <a:ext uri="{FF2B5EF4-FFF2-40B4-BE49-F238E27FC236}">
                  <a16:creationId xmlns:a16="http://schemas.microsoft.com/office/drawing/2014/main" id="{378A390F-81B6-488C-5542-E1FB6411B047}"/>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7B5256E4-3BC0-4E20-9E9C-306991F58E66}"/>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 name="Straight Connector 9">
            <a:extLst>
              <a:ext uri="{FF2B5EF4-FFF2-40B4-BE49-F238E27FC236}">
                <a16:creationId xmlns:a16="http://schemas.microsoft.com/office/drawing/2014/main" id="{49A0E83D-B39C-65A6-AA2A-FBFBF0AD2C07}"/>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6" name="Arrow: Up 5">
            <a:extLst>
              <a:ext uri="{FF2B5EF4-FFF2-40B4-BE49-F238E27FC236}">
                <a16:creationId xmlns:a16="http://schemas.microsoft.com/office/drawing/2014/main" id="{2325E852-8134-F6BE-3137-D69A267A9EC4}"/>
              </a:ext>
            </a:extLst>
          </p:cNvPr>
          <p:cNvSpPr/>
          <p:nvPr/>
        </p:nvSpPr>
        <p:spPr>
          <a:xfrm>
            <a:off x="11156621" y="1701021"/>
            <a:ext cx="160499" cy="221264"/>
          </a:xfrm>
          <a:prstGeom prst="upArrow">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72A75E-A58F-BCCD-4C8C-749F03F2A91A}"/>
              </a:ext>
            </a:extLst>
          </p:cNvPr>
          <p:cNvPicPr>
            <a:picLocks noChangeAspect="1"/>
          </p:cNvPicPr>
          <p:nvPr/>
        </p:nvPicPr>
        <p:blipFill>
          <a:blip r:embed="rId4"/>
          <a:stretch>
            <a:fillRect/>
          </a:stretch>
        </p:blipFill>
        <p:spPr>
          <a:xfrm>
            <a:off x="6653186" y="1238802"/>
            <a:ext cx="852994" cy="802818"/>
          </a:xfrm>
          <a:prstGeom prst="rect">
            <a:avLst/>
          </a:prstGeom>
        </p:spPr>
      </p:pic>
      <p:sp>
        <p:nvSpPr>
          <p:cNvPr id="8" name="TextBox 7">
            <a:extLst>
              <a:ext uri="{FF2B5EF4-FFF2-40B4-BE49-F238E27FC236}">
                <a16:creationId xmlns:a16="http://schemas.microsoft.com/office/drawing/2014/main" id="{AE07959E-BBF7-B715-216B-DCE57B55DB2F}"/>
              </a:ext>
            </a:extLst>
          </p:cNvPr>
          <p:cNvSpPr txBox="1"/>
          <p:nvPr/>
        </p:nvSpPr>
        <p:spPr>
          <a:xfrm>
            <a:off x="468287" y="1238802"/>
            <a:ext cx="6094324" cy="5170646"/>
          </a:xfrm>
          <a:prstGeom prst="rect">
            <a:avLst/>
          </a:prstGeom>
          <a:noFill/>
        </p:spPr>
        <p:txBody>
          <a:bodyPr wrap="square">
            <a:spAutoFit/>
          </a:bodyPr>
          <a:lstStyle/>
          <a:p>
            <a:r>
              <a:rPr lang="en-GB" sz="1100" dirty="0">
                <a:latin typeface="Garamond" panose="02020404030301010803" pitchFamily="18" charset="0"/>
              </a:rPr>
              <a:t>MTN Nigeria recorded a 57.41% increase in revenue, growing from ₦2.37 trillion in 9M 2024 to ₦3.73 trillion in 9M 2025, driven by increase in revenue from voice, data, digital and value-added services following a 50% tariff increment approved by NCC.</a:t>
            </a:r>
          </a:p>
          <a:p>
            <a:endParaRPr lang="en-GB" sz="1100" dirty="0">
              <a:latin typeface="Garamond" panose="02020404030301010803" pitchFamily="18" charset="0"/>
            </a:endParaRPr>
          </a:p>
          <a:p>
            <a:r>
              <a:rPr lang="en-GB" sz="1100" dirty="0">
                <a:latin typeface="Garamond" panose="02020404030301010803" pitchFamily="18" charset="0"/>
              </a:rPr>
              <a:t>Operating profit rose by 398.68%, moving from ₦475.30 billion in 9M 2024 to ₦2.37 trillion in 9M 2025, as the company managed its operating cost margin effectively.</a:t>
            </a:r>
          </a:p>
          <a:p>
            <a:endParaRPr lang="en-GB" sz="1100" dirty="0">
              <a:latin typeface="Garamond" panose="02020404030301010803" pitchFamily="18" charset="0"/>
            </a:endParaRPr>
          </a:p>
          <a:p>
            <a:r>
              <a:rPr lang="en-GB" sz="1100" dirty="0">
                <a:latin typeface="Garamond" panose="02020404030301010803" pitchFamily="18" charset="0"/>
              </a:rPr>
              <a:t>Profit before tax improved by 257.85%, shifting from a loss of ₦713.63 billion in 9M 2024 to ₦1.13 trillion in 9M 2025, reflecting reduced net foreign exchange loss from ₦904 billion to a ₦55 billion gain and adjustments in interest expense on leases and borrowing.</a:t>
            </a:r>
          </a:p>
          <a:p>
            <a:endParaRPr lang="en-GB" sz="1100" dirty="0">
              <a:latin typeface="Garamond" panose="02020404030301010803" pitchFamily="18" charset="0"/>
            </a:endParaRPr>
          </a:p>
          <a:p>
            <a:r>
              <a:rPr lang="en-GB" sz="1100" dirty="0">
                <a:latin typeface="Garamond" panose="02020404030301010803" pitchFamily="18" charset="0"/>
              </a:rPr>
              <a:t>Profit after tax stood at ₦750.19 billion in 9M 2025 compared to a loss of ₦514.93 billion in 9M 2024, representing a 245.69% increase, while earnings per share rose by 245.94% from a loss of ₦24.51 in 9M 2024 to ₦35.77 in 9M 2025.</a:t>
            </a:r>
          </a:p>
          <a:p>
            <a:endParaRPr lang="en-GB" sz="1100" dirty="0">
              <a:latin typeface="Garamond" panose="02020404030301010803" pitchFamily="18" charset="0"/>
            </a:endParaRPr>
          </a:p>
          <a:p>
            <a:r>
              <a:rPr lang="en-GB" sz="1100" dirty="0">
                <a:latin typeface="Garamond" panose="02020404030301010803" pitchFamily="18" charset="0"/>
              </a:rPr>
              <a:t>MTN has a BVPS of ₦13.96, a P/E ratio of 21.81, a P/BVPS of 55.87, and an MBC Liquidity Factor of 3,113,291 units.</a:t>
            </a:r>
          </a:p>
          <a:p>
            <a:endParaRPr lang="en-GB" sz="1100" dirty="0">
              <a:latin typeface="Garamond" panose="02020404030301010803" pitchFamily="18" charset="0"/>
            </a:endParaRPr>
          </a:p>
          <a:p>
            <a:pPr algn="just"/>
            <a:r>
              <a:rPr lang="en-US" sz="1100" dirty="0">
                <a:latin typeface="Garamond" panose="02020404030301010803" pitchFamily="18" charset="0"/>
              </a:rPr>
              <a:t>MTN Nigeria declared an interim dividend of #5</a:t>
            </a:r>
          </a:p>
          <a:p>
            <a:pPr algn="just"/>
            <a:r>
              <a:rPr lang="en-US" sz="1100" dirty="0">
                <a:latin typeface="Garamond" panose="02020404030301010803" pitchFamily="18" charset="0"/>
              </a:rPr>
              <a:t>The Nigerian Communications Commission (NCC) has approved a tariff adjustment for network operators, capped at a maximum of 50% of current rates. This adjustment aims to bridge the gap between rising operational costs and static tariffs, which have remained unchanged since 2013, while ensuring service quality is maintained. Alongside this, the Federal Government has removed the 5% excise duty on telecommunication services, a move expected to ease cost pressures on the country’s 172 million active subscribers and enable telecom companies to channel resources into expanding infrastructure, improving service delivery, and driving digital innovation. Together, these developments are set to support industry sustainability, enhance competition, attract both local and foreign investment, and strengthen Nigeria’s position as a resilient and globally competitive telecommunications market.</a:t>
            </a:r>
          </a:p>
          <a:p>
            <a:pPr algn="just"/>
            <a:endParaRPr lang="en-US" sz="1100" dirty="0">
              <a:latin typeface="Garamond" panose="02020404030301010803" pitchFamily="18" charset="0"/>
            </a:endParaRPr>
          </a:p>
          <a:p>
            <a:pPr algn="just"/>
            <a:endParaRPr lang="en-US" sz="1100" dirty="0">
              <a:latin typeface="Garamond" panose="02020404030301010803" pitchFamily="18" charset="0"/>
            </a:endParaRPr>
          </a:p>
        </p:txBody>
      </p:sp>
      <p:graphicFrame>
        <p:nvGraphicFramePr>
          <p:cNvPr id="4" name="Chart 3">
            <a:extLst>
              <a:ext uri="{FF2B5EF4-FFF2-40B4-BE49-F238E27FC236}">
                <a16:creationId xmlns:a16="http://schemas.microsoft.com/office/drawing/2014/main" id="{A7B24968-87B2-EEFA-A87F-F793EB37A32B}"/>
              </a:ext>
            </a:extLst>
          </p:cNvPr>
          <p:cNvGraphicFramePr>
            <a:graphicFrameLocks/>
          </p:cNvGraphicFramePr>
          <p:nvPr>
            <p:extLst>
              <p:ext uri="{D42A27DB-BD31-4B8C-83A1-F6EECF244321}">
                <p14:modId xmlns:p14="http://schemas.microsoft.com/office/powerpoint/2010/main" val="3199222863"/>
              </p:ext>
            </p:extLst>
          </p:nvPr>
        </p:nvGraphicFramePr>
        <p:xfrm>
          <a:off x="6745119" y="3067290"/>
          <a:ext cx="5234671" cy="2176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7720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5CC34-FDED-D6D4-C78D-DA845E07C800}"/>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52AC324B-6C85-EF05-44BD-41830155722E}"/>
              </a:ext>
            </a:extLst>
          </p:cNvPr>
          <p:cNvSpPr txBox="1"/>
          <p:nvPr/>
        </p:nvSpPr>
        <p:spPr>
          <a:xfrm>
            <a:off x="902775" y="927297"/>
            <a:ext cx="3235149" cy="388849"/>
          </a:xfrm>
          <a:prstGeom prst="rect">
            <a:avLst/>
          </a:prstGeom>
          <a:noFill/>
          <a:ln w="9525">
            <a:noFill/>
          </a:ln>
        </p:spPr>
        <p:txBody>
          <a:bodyPr lIns="66650" tIns="33315" rIns="66650" bIns="33315"/>
          <a:lstStyle/>
          <a:p>
            <a:pPr algn="r" fontAlgn="base">
              <a:lnSpc>
                <a:spcPct val="80000"/>
              </a:lnSpc>
              <a:spcBef>
                <a:spcPct val="0"/>
              </a:spcBef>
              <a:spcAft>
                <a:spcPct val="0"/>
              </a:spcAft>
              <a:buClr>
                <a:srgbClr val="000000"/>
              </a:buClr>
            </a:pPr>
            <a:r>
              <a:rPr lang="en-US" altLang="en-US" sz="1750"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741028F9-496A-568D-42FA-2B289952A077}"/>
              </a:ext>
            </a:extLst>
          </p:cNvPr>
          <p:cNvGraphicFramePr/>
          <p:nvPr/>
        </p:nvGraphicFramePr>
        <p:xfrm>
          <a:off x="7193219" y="4910256"/>
          <a:ext cx="3931594" cy="1434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290DCCDB-CCAC-706D-1DBB-B5AB8F669C56}"/>
              </a:ext>
            </a:extLst>
          </p:cNvPr>
          <p:cNvGraphicFramePr>
            <a:graphicFrameLocks noGrp="1"/>
          </p:cNvGraphicFramePr>
          <p:nvPr>
            <p:extLst>
              <p:ext uri="{D42A27DB-BD31-4B8C-83A1-F6EECF244321}">
                <p14:modId xmlns:p14="http://schemas.microsoft.com/office/powerpoint/2010/main" val="1181149235"/>
              </p:ext>
            </p:extLst>
          </p:nvPr>
        </p:nvGraphicFramePr>
        <p:xfrm>
          <a:off x="7481821" y="616574"/>
          <a:ext cx="3678590" cy="2653885"/>
        </p:xfrm>
        <a:graphic>
          <a:graphicData uri="http://schemas.openxmlformats.org/drawingml/2006/table">
            <a:tbl>
              <a:tblPr firstRow="1" bandRow="1">
                <a:tableStyleId>{5C22544A-7EE6-4342-B048-85BDC9FD1C3A}</a:tableStyleId>
              </a:tblPr>
              <a:tblGrid>
                <a:gridCol w="1868738">
                  <a:extLst>
                    <a:ext uri="{9D8B030D-6E8A-4147-A177-3AD203B41FA5}">
                      <a16:colId xmlns:a16="http://schemas.microsoft.com/office/drawing/2014/main" val="1165605233"/>
                    </a:ext>
                  </a:extLst>
                </a:gridCol>
                <a:gridCol w="1809852">
                  <a:extLst>
                    <a:ext uri="{9D8B030D-6E8A-4147-A177-3AD203B41FA5}">
                      <a16:colId xmlns:a16="http://schemas.microsoft.com/office/drawing/2014/main" val="3825047345"/>
                    </a:ext>
                  </a:extLst>
                </a:gridCol>
              </a:tblGrid>
              <a:tr h="565729">
                <a:tc>
                  <a:txBody>
                    <a:bodyPr/>
                    <a:lstStyle/>
                    <a:p>
                      <a:r>
                        <a:rPr lang="en-US" sz="1300" b="1" dirty="0">
                          <a:solidFill>
                            <a:srgbClr val="215968"/>
                          </a:solidFill>
                        </a:rPr>
                        <a:t>Market Data </a:t>
                      </a:r>
                    </a:p>
                  </a:txBody>
                  <a:tcPr marL="82296" marR="82296" marT="41148" marB="41148">
                    <a:noFill/>
                  </a:tcPr>
                </a:tc>
                <a:tc>
                  <a:txBody>
                    <a:bodyPr/>
                    <a:lstStyle/>
                    <a:p>
                      <a:pPr algn="ctr"/>
                      <a:r>
                        <a:rPr lang="en-US" sz="1300" b="1" dirty="0">
                          <a:solidFill>
                            <a:srgbClr val="215968"/>
                          </a:solidFill>
                        </a:rPr>
                        <a:t>STERLING </a:t>
                      </a:r>
                    </a:p>
                  </a:txBody>
                  <a:tcPr marL="82296" marR="82296" marT="41148" marB="41148">
                    <a:noFill/>
                  </a:tcPr>
                </a:tc>
                <a:extLst>
                  <a:ext uri="{0D108BD9-81ED-4DB2-BD59-A6C34878D82A}">
                    <a16:rowId xmlns:a16="http://schemas.microsoft.com/office/drawing/2014/main" val="2488073415"/>
                  </a:ext>
                </a:extLst>
              </a:tr>
              <a:tr h="313020">
                <a:tc>
                  <a:txBody>
                    <a:bodyPr/>
                    <a:lstStyle/>
                    <a:p>
                      <a:pPr algn="l"/>
                      <a:r>
                        <a:rPr lang="en-US" sz="1400" b="1" dirty="0"/>
                        <a:t>Last Close Price </a:t>
                      </a:r>
                    </a:p>
                  </a:txBody>
                  <a:tcPr marL="82296" marR="82296" marT="41148" marB="41148">
                    <a:noFill/>
                  </a:tcPr>
                </a:tc>
                <a:tc>
                  <a:txBody>
                    <a:bodyPr/>
                    <a:lstStyle/>
                    <a:p>
                      <a:pPr algn="ctr"/>
                      <a:r>
                        <a:rPr lang="en-US" sz="1400" b="1" dirty="0"/>
                        <a:t>8.10</a:t>
                      </a:r>
                    </a:p>
                  </a:txBody>
                  <a:tcPr marL="82296" marR="82296" marT="41148" marB="41148">
                    <a:noFill/>
                  </a:tcPr>
                </a:tc>
                <a:extLst>
                  <a:ext uri="{0D108BD9-81ED-4DB2-BD59-A6C34878D82A}">
                    <a16:rowId xmlns:a16="http://schemas.microsoft.com/office/drawing/2014/main" val="3857876834"/>
                  </a:ext>
                </a:extLst>
              </a:tr>
              <a:tr h="313020">
                <a:tc>
                  <a:txBody>
                    <a:bodyPr/>
                    <a:lstStyle/>
                    <a:p>
                      <a:pPr algn="l"/>
                      <a:r>
                        <a:rPr lang="en-US" sz="1400" b="1" dirty="0"/>
                        <a:t>52-weeks High/Low </a:t>
                      </a:r>
                    </a:p>
                  </a:txBody>
                  <a:tcPr marL="82296" marR="82296" marT="41148" marB="41148">
                    <a:noFill/>
                  </a:tcPr>
                </a:tc>
                <a:tc>
                  <a:txBody>
                    <a:bodyPr/>
                    <a:lstStyle/>
                    <a:p>
                      <a:pPr algn="ctr"/>
                      <a:r>
                        <a:rPr lang="en-US" sz="1400" b="1" dirty="0"/>
                        <a:t>8.97/4.34</a:t>
                      </a:r>
                    </a:p>
                  </a:txBody>
                  <a:tcPr marL="82296" marR="82296" marT="41148" marB="41148">
                    <a:noFill/>
                  </a:tcPr>
                </a:tc>
                <a:extLst>
                  <a:ext uri="{0D108BD9-81ED-4DB2-BD59-A6C34878D82A}">
                    <a16:rowId xmlns:a16="http://schemas.microsoft.com/office/drawing/2014/main" val="401603599"/>
                  </a:ext>
                </a:extLst>
              </a:tr>
              <a:tr h="358603">
                <a:tc>
                  <a:txBody>
                    <a:bodyPr/>
                    <a:lstStyle/>
                    <a:p>
                      <a:pPr algn="l"/>
                      <a:r>
                        <a:rPr lang="en-US" sz="1400" b="1" dirty="0"/>
                        <a:t>Target Price /Upside</a:t>
                      </a:r>
                    </a:p>
                    <a:p>
                      <a:pPr algn="l"/>
                      <a:endParaRPr lang="en-US"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MBC liquidity factor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Beta (FT)</a:t>
                      </a:r>
                    </a:p>
                    <a:p>
                      <a:pPr algn="l"/>
                      <a:endParaRPr lang="en-US" sz="1400" b="1" dirty="0"/>
                    </a:p>
                  </a:txBody>
                  <a:tcPr marL="82296" marR="82296" marT="41148" marB="41148">
                    <a:noFill/>
                  </a:tcPr>
                </a:tc>
                <a:tc>
                  <a:txBody>
                    <a:bodyPr/>
                    <a:lstStyle/>
                    <a:p>
                      <a:pPr algn="ctr"/>
                      <a:r>
                        <a:rPr lang="en-US" sz="1400" b="1" dirty="0"/>
                        <a:t>10.38/28%</a:t>
                      </a:r>
                    </a:p>
                    <a:p>
                      <a:pPr algn="ct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dk1"/>
                          </a:solidFill>
                          <a:latin typeface="+mn-lt"/>
                          <a:ea typeface="+mn-ea"/>
                          <a:cs typeface="+mn-cs"/>
                        </a:rPr>
                        <a:t>16,805,818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1.01</a:t>
                      </a:r>
                    </a:p>
                    <a:p>
                      <a:pPr algn="ctr"/>
                      <a:endParaRPr lang="en-US" sz="1400" b="1" dirty="0"/>
                    </a:p>
                  </a:txBody>
                  <a:tcPr marL="82296" marR="82296" marT="41148" marB="41148">
                    <a:noFill/>
                  </a:tcPr>
                </a:tc>
                <a:extLst>
                  <a:ext uri="{0D108BD9-81ED-4DB2-BD59-A6C34878D82A}">
                    <a16:rowId xmlns:a16="http://schemas.microsoft.com/office/drawing/2014/main" val="3615299137"/>
                  </a:ext>
                </a:extLst>
              </a:tr>
              <a:tr h="313020">
                <a:tc>
                  <a:txBody>
                    <a:bodyPr/>
                    <a:lstStyle/>
                    <a:p>
                      <a:pPr algn="l"/>
                      <a:r>
                        <a:rPr lang="en-US" sz="1400" b="1" dirty="0"/>
                        <a:t>Recommendation </a:t>
                      </a:r>
                    </a:p>
                  </a:txBody>
                  <a:tcPr marL="82296" marR="82296" marT="41148" marB="41148">
                    <a:noFill/>
                  </a:tcPr>
                </a:tc>
                <a:tc>
                  <a:txBody>
                    <a:bodyPr/>
                    <a:lstStyle/>
                    <a:p>
                      <a:pPr algn="ctr"/>
                      <a:r>
                        <a:rPr lang="en-US" sz="1400" b="1" dirty="0">
                          <a:solidFill>
                            <a:srgbClr val="00B050"/>
                          </a:solidFill>
                        </a:rPr>
                        <a:t>BUY</a:t>
                      </a:r>
                    </a:p>
                  </a:txBody>
                  <a:tcPr marL="82296" marR="82296" marT="41148" marB="41148">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5B443990-35BC-6CA2-DDC1-7E977CF7D72A}"/>
              </a:ext>
            </a:extLst>
          </p:cNvPr>
          <p:cNvGrpSpPr/>
          <p:nvPr/>
        </p:nvGrpSpPr>
        <p:grpSpPr>
          <a:xfrm>
            <a:off x="609600" y="1206232"/>
            <a:ext cx="6763342" cy="179723"/>
            <a:chOff x="0" y="959257"/>
            <a:chExt cx="7514824" cy="199692"/>
          </a:xfrm>
        </p:grpSpPr>
        <p:cxnSp>
          <p:nvCxnSpPr>
            <p:cNvPr id="17" name="Straight Connector 16">
              <a:extLst>
                <a:ext uri="{FF2B5EF4-FFF2-40B4-BE49-F238E27FC236}">
                  <a16:creationId xmlns:a16="http://schemas.microsoft.com/office/drawing/2014/main" id="{1001E163-27A6-9C4D-8827-1C7F77A36A51}"/>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8C5BE579-7E4A-4063-DBE6-4F11DCCF548F}"/>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pSp>
        <p:nvGrpSpPr>
          <p:cNvPr id="2" name="Group 1">
            <a:extLst>
              <a:ext uri="{FF2B5EF4-FFF2-40B4-BE49-F238E27FC236}">
                <a16:creationId xmlns:a16="http://schemas.microsoft.com/office/drawing/2014/main" id="{8F3DDC6D-0929-BE72-A371-A06D97DF0C97}"/>
              </a:ext>
            </a:extLst>
          </p:cNvPr>
          <p:cNvGrpSpPr/>
          <p:nvPr/>
        </p:nvGrpSpPr>
        <p:grpSpPr>
          <a:xfrm>
            <a:off x="110837" y="1288122"/>
            <a:ext cx="6267113" cy="5078313"/>
            <a:chOff x="129323" y="1160294"/>
            <a:chExt cx="6450153" cy="5642571"/>
          </a:xfrm>
        </p:grpSpPr>
        <p:sp>
          <p:nvSpPr>
            <p:cNvPr id="12" name="TextBox 11">
              <a:extLst>
                <a:ext uri="{FF2B5EF4-FFF2-40B4-BE49-F238E27FC236}">
                  <a16:creationId xmlns:a16="http://schemas.microsoft.com/office/drawing/2014/main" id="{FB110B1E-ECF1-1FF6-156C-98E939E53BF3}"/>
                </a:ext>
              </a:extLst>
            </p:cNvPr>
            <p:cNvSpPr txBox="1"/>
            <p:nvPr/>
          </p:nvSpPr>
          <p:spPr>
            <a:xfrm>
              <a:off x="129323" y="1160294"/>
              <a:ext cx="6334749" cy="5642571"/>
            </a:xfrm>
            <a:prstGeom prst="rect">
              <a:avLst/>
            </a:prstGeom>
            <a:noFill/>
          </p:spPr>
          <p:txBody>
            <a:bodyPr wrap="square" rtlCol="0">
              <a:spAutoFit/>
            </a:bodyPr>
            <a:lstStyle/>
            <a:p>
              <a:pPr algn="just"/>
              <a:r>
                <a:rPr lang="en-GB" sz="1200" dirty="0">
                  <a:latin typeface="Garamond" panose="02020404030301010803" pitchFamily="18" charset="0"/>
                  <a:cs typeface="Arial" panose="020B0604020202020204" pitchFamily="34" charset="0"/>
                </a:rPr>
                <a:t>Sterling Bank Plc delivered a strong FY’25 performance, with gross earnings rising by 45.80% from ₦326.82 billion in FY’24 to ₦476.50 billion in FY’25, supported by broad-based growth in interest and non-interest income. Interest income increased by 42.79% from ₦258.82 billion to ₦369.56 billion, driven by a 16.77% expansion in interest-earning assets, including a 29% growth in loans and advances to customers and a 42% increase in debt instruments at FVOCI. This growth offset the 12.2% decline in cash and cash equivalents and the 16% reduction in debt instruments at amortised cost. Consequently, overall asset yield improved to 12.11% from 9.90%.</a:t>
              </a:r>
            </a:p>
            <a:p>
              <a:pPr algn="just"/>
              <a:endParaRPr lang="en-GB" sz="1200" dirty="0">
                <a:latin typeface="Garamond" panose="02020404030301010803" pitchFamily="18" charset="0"/>
                <a:cs typeface="Arial" panose="020B0604020202020204" pitchFamily="34" charset="0"/>
              </a:endParaRPr>
            </a:p>
            <a:p>
              <a:pPr algn="just"/>
              <a:r>
                <a:rPr lang="en-GB" sz="1200" dirty="0">
                  <a:latin typeface="Garamond" panose="02020404030301010803" pitchFamily="18" charset="0"/>
                  <a:cs typeface="Arial" panose="020B0604020202020204" pitchFamily="34" charset="0"/>
                </a:rPr>
                <a:t>Net interest income grew by 54.96%, from ₦134.81 billion to ₦208.89 billion, despite a 15% rise in interest expenses. Cost of funds increased moderately to 4.96% from 4.40%, while the CASA ratio improved from 76.74% to 80.40%, helping to contain funding pressures. Non-interest revenue expanded by 57.27%, from ₦68.00 billion to ₦106.94 billion, driven by significant growth in net trading income, net fee and commission income, and other operating income.</a:t>
              </a:r>
            </a:p>
            <a:p>
              <a:pPr algn="just"/>
              <a:endParaRPr lang="en-GB" sz="1200" dirty="0">
                <a:latin typeface="Garamond" panose="02020404030301010803" pitchFamily="18" charset="0"/>
                <a:cs typeface="Arial" panose="020B0604020202020204" pitchFamily="34" charset="0"/>
              </a:endParaRPr>
            </a:p>
            <a:p>
              <a:pPr algn="just"/>
              <a:r>
                <a:rPr lang="en-GB" sz="1200" dirty="0">
                  <a:latin typeface="Garamond" panose="02020404030301010803" pitchFamily="18" charset="0"/>
                  <a:cs typeface="Arial" panose="020B0604020202020204" pitchFamily="34" charset="0"/>
                </a:rPr>
                <a:t>Operating income rose by 55.73%, from ₦202.81 billion to ₦315.83 billion, while operating expenses increased by 35.71% to ₦198.35 billion. Nonetheless, cost efficiency improved, with the cost-to-income ratio declining to 62.80% from 72.07%. Credit loss expense on financial assets increased by 148.05% to ₦26.75 billion, reflecting a more conservative provisioning stance.</a:t>
              </a:r>
            </a:p>
            <a:p>
              <a:pPr algn="just"/>
              <a:endParaRPr lang="en-GB" sz="1200" dirty="0">
                <a:latin typeface="Garamond" panose="02020404030301010803" pitchFamily="18" charset="0"/>
                <a:cs typeface="Arial" panose="020B0604020202020204" pitchFamily="34" charset="0"/>
              </a:endParaRPr>
            </a:p>
            <a:p>
              <a:pPr algn="just"/>
              <a:r>
                <a:rPr lang="en-GB" sz="1200" dirty="0">
                  <a:latin typeface="Garamond" panose="02020404030301010803" pitchFamily="18" charset="0"/>
                  <a:cs typeface="Arial" panose="020B0604020202020204" pitchFamily="34" charset="0"/>
                </a:rPr>
                <a:t>Profit before tax surged by 97.83% to ₦90.73 billion from ₦45.86 billion. Tax expense rose to ₦12.10 billion from ₦2.19 billion, increasing the effective tax rate to 13.33% from 4.77%. Consequently, profit after tax grew by 80.04% to ₦78.63 billion. Earnings per share rose modestly by 3.97% to ₦1.57 due to an increase in outstanding shares.</a:t>
              </a:r>
            </a:p>
            <a:p>
              <a:pPr algn="just"/>
              <a:endParaRPr lang="en-GB" sz="1200" dirty="0">
                <a:latin typeface="Garamond" panose="02020404030301010803" pitchFamily="18" charset="0"/>
                <a:cs typeface="Arial" panose="020B0604020202020204" pitchFamily="34" charset="0"/>
              </a:endParaRPr>
            </a:p>
            <a:p>
              <a:pPr algn="just"/>
              <a:r>
                <a:rPr lang="en-GB" sz="1200" dirty="0">
                  <a:latin typeface="Garamond" panose="02020404030301010803" pitchFamily="18" charset="0"/>
                  <a:cs typeface="Arial" panose="020B0604020202020204" pitchFamily="34" charset="0"/>
                </a:rPr>
                <a:t>Sterling Bank maintains a BVPS of ₦8.14, a P/E ratio of 5.16x, a P/BV of 1.00x, and an MBC Liquidity Factor of 16,805,818 units, reflecting solid profitability and improving balance sheet efficiency.</a:t>
              </a:r>
            </a:p>
          </p:txBody>
        </p:sp>
        <p:cxnSp>
          <p:nvCxnSpPr>
            <p:cNvPr id="10" name="Straight Connector 9">
              <a:extLst>
                <a:ext uri="{FF2B5EF4-FFF2-40B4-BE49-F238E27FC236}">
                  <a16:creationId xmlns:a16="http://schemas.microsoft.com/office/drawing/2014/main" id="{9D87BD18-B3DC-CE48-FA8D-2AD8182C4E32}"/>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sp>
        <p:nvSpPr>
          <p:cNvPr id="6" name="Arrow: Up 5">
            <a:extLst>
              <a:ext uri="{FF2B5EF4-FFF2-40B4-BE49-F238E27FC236}">
                <a16:creationId xmlns:a16="http://schemas.microsoft.com/office/drawing/2014/main" id="{BE5AC32A-B496-DDC2-6426-B01058E1C8F5}"/>
              </a:ext>
            </a:extLst>
          </p:cNvPr>
          <p:cNvSpPr/>
          <p:nvPr/>
        </p:nvSpPr>
        <p:spPr>
          <a:xfrm>
            <a:off x="10791607" y="1843947"/>
            <a:ext cx="144449" cy="199138"/>
          </a:xfrm>
          <a:prstGeom prst="upArrow">
            <a:avLst/>
          </a:prstGeom>
          <a:solidFill>
            <a:srgbClr val="00A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0" dirty="0">
              <a:solidFill>
                <a:srgbClr val="00A34C"/>
              </a:solidFill>
              <a:highlight>
                <a:srgbClr val="FFFF00"/>
              </a:highlight>
            </a:endParaRPr>
          </a:p>
        </p:txBody>
      </p:sp>
      <p:pic>
        <p:nvPicPr>
          <p:cNvPr id="2050" name="Picture 2" descr="LOGO UNRAVEL: STERLING BANK'S RISING SUN – Mapemond Limited">
            <a:extLst>
              <a:ext uri="{FF2B5EF4-FFF2-40B4-BE49-F238E27FC236}">
                <a16:creationId xmlns:a16="http://schemas.microsoft.com/office/drawing/2014/main" id="{41F3B404-9E21-3510-D789-79860D705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7447" y="1479968"/>
            <a:ext cx="791661" cy="9270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hart 4">
            <a:extLst>
              <a:ext uri="{FF2B5EF4-FFF2-40B4-BE49-F238E27FC236}">
                <a16:creationId xmlns:a16="http://schemas.microsoft.com/office/drawing/2014/main" id="{0EF160F2-146D-F038-4B56-401B25CEE37C}"/>
              </a:ext>
            </a:extLst>
          </p:cNvPr>
          <p:cNvGraphicFramePr>
            <a:graphicFrameLocks/>
          </p:cNvGraphicFramePr>
          <p:nvPr/>
        </p:nvGraphicFramePr>
        <p:xfrm>
          <a:off x="6377950" y="3131126"/>
          <a:ext cx="5112085" cy="17791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85616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BE90-52B9-B178-58EB-E10EDEB0D882}"/>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B8AE8326-A41F-FC40-112D-F6B8FD46D7E8}"/>
              </a:ext>
            </a:extLst>
          </p:cNvPr>
          <p:cNvSpPr txBox="1"/>
          <p:nvPr/>
        </p:nvSpPr>
        <p:spPr>
          <a:xfrm>
            <a:off x="902775" y="927297"/>
            <a:ext cx="3235149" cy="388849"/>
          </a:xfrm>
          <a:prstGeom prst="rect">
            <a:avLst/>
          </a:prstGeom>
          <a:noFill/>
          <a:ln w="9525">
            <a:noFill/>
          </a:ln>
        </p:spPr>
        <p:txBody>
          <a:bodyPr lIns="66650" tIns="33315" rIns="66650" bIns="33315"/>
          <a:lstStyle/>
          <a:p>
            <a:pPr algn="r" fontAlgn="base">
              <a:lnSpc>
                <a:spcPct val="80000"/>
              </a:lnSpc>
              <a:spcBef>
                <a:spcPct val="0"/>
              </a:spcBef>
              <a:spcAft>
                <a:spcPct val="0"/>
              </a:spcAft>
              <a:buClr>
                <a:srgbClr val="000000"/>
              </a:buClr>
            </a:pPr>
            <a:r>
              <a:rPr lang="en-US" altLang="en-US" sz="1750" b="1" dirty="0">
                <a:solidFill>
                  <a:srgbClr val="540000"/>
                </a:solidFill>
                <a:latin typeface="Garamond" panose="02020404030301010803" pitchFamily="18" charset="0"/>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92A7C058-FE20-2B1E-7B94-E8383ECC8645}"/>
              </a:ext>
            </a:extLst>
          </p:cNvPr>
          <p:cNvGraphicFramePr/>
          <p:nvPr/>
        </p:nvGraphicFramePr>
        <p:xfrm>
          <a:off x="7164856" y="4934279"/>
          <a:ext cx="3931594" cy="1434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DC565F5B-28B1-0B45-7B29-3CED95D16445}"/>
              </a:ext>
            </a:extLst>
          </p:cNvPr>
          <p:cNvGraphicFramePr>
            <a:graphicFrameLocks noGrp="1"/>
          </p:cNvGraphicFramePr>
          <p:nvPr>
            <p:extLst>
              <p:ext uri="{D42A27DB-BD31-4B8C-83A1-F6EECF244321}">
                <p14:modId xmlns:p14="http://schemas.microsoft.com/office/powerpoint/2010/main" val="822567703"/>
              </p:ext>
            </p:extLst>
          </p:nvPr>
        </p:nvGraphicFramePr>
        <p:xfrm>
          <a:off x="7620479" y="488743"/>
          <a:ext cx="3565014" cy="2599716"/>
        </p:xfrm>
        <a:graphic>
          <a:graphicData uri="http://schemas.openxmlformats.org/drawingml/2006/table">
            <a:tbl>
              <a:tblPr firstRow="1" bandRow="1">
                <a:tableStyleId>{5C22544A-7EE6-4342-B048-85BDC9FD1C3A}</a:tableStyleId>
              </a:tblPr>
              <a:tblGrid>
                <a:gridCol w="2176954">
                  <a:extLst>
                    <a:ext uri="{9D8B030D-6E8A-4147-A177-3AD203B41FA5}">
                      <a16:colId xmlns:a16="http://schemas.microsoft.com/office/drawing/2014/main" val="1165605233"/>
                    </a:ext>
                  </a:extLst>
                </a:gridCol>
                <a:gridCol w="1388060">
                  <a:extLst>
                    <a:ext uri="{9D8B030D-6E8A-4147-A177-3AD203B41FA5}">
                      <a16:colId xmlns:a16="http://schemas.microsoft.com/office/drawing/2014/main" val="3825047345"/>
                    </a:ext>
                  </a:extLst>
                </a:gridCol>
              </a:tblGrid>
              <a:tr h="545364">
                <a:tc>
                  <a:txBody>
                    <a:bodyPr/>
                    <a:lstStyle/>
                    <a:p>
                      <a:r>
                        <a:rPr lang="en-US" sz="1300" b="1" dirty="0">
                          <a:solidFill>
                            <a:srgbClr val="215968"/>
                          </a:solidFill>
                        </a:rPr>
                        <a:t>Market Data </a:t>
                      </a:r>
                    </a:p>
                  </a:txBody>
                  <a:tcPr marL="82296" marR="82296" marT="41148" marB="41148">
                    <a:noFill/>
                  </a:tcPr>
                </a:tc>
                <a:tc>
                  <a:txBody>
                    <a:bodyPr/>
                    <a:lstStyle/>
                    <a:p>
                      <a:pPr algn="ctr"/>
                      <a:r>
                        <a:rPr lang="en-US" sz="1300" b="1" dirty="0">
                          <a:solidFill>
                            <a:srgbClr val="215968"/>
                          </a:solidFill>
                        </a:rPr>
                        <a:t>DANGCEM</a:t>
                      </a:r>
                    </a:p>
                  </a:txBody>
                  <a:tcPr marL="82296" marR="82296" marT="41148" marB="41148">
                    <a:noFill/>
                  </a:tcPr>
                </a:tc>
                <a:extLst>
                  <a:ext uri="{0D108BD9-81ED-4DB2-BD59-A6C34878D82A}">
                    <a16:rowId xmlns:a16="http://schemas.microsoft.com/office/drawing/2014/main" val="2488073415"/>
                  </a:ext>
                </a:extLst>
              </a:tr>
              <a:tr h="301752">
                <a:tc>
                  <a:txBody>
                    <a:bodyPr/>
                    <a:lstStyle/>
                    <a:p>
                      <a:pPr algn="l"/>
                      <a:r>
                        <a:rPr lang="en-US" sz="1400" b="1" dirty="0"/>
                        <a:t>Last Close Price </a:t>
                      </a:r>
                    </a:p>
                  </a:txBody>
                  <a:tcPr marL="82296" marR="82296" marT="41148" marB="41148">
                    <a:noFill/>
                  </a:tcPr>
                </a:tc>
                <a:tc>
                  <a:txBody>
                    <a:bodyPr/>
                    <a:lstStyle/>
                    <a:p>
                      <a:pPr algn="ctr"/>
                      <a:r>
                        <a:rPr lang="en-US" sz="1400" b="1" dirty="0"/>
                        <a:t>799.90</a:t>
                      </a:r>
                    </a:p>
                  </a:txBody>
                  <a:tcPr marL="82296" marR="82296" marT="41148" marB="41148">
                    <a:noFill/>
                  </a:tcPr>
                </a:tc>
                <a:extLst>
                  <a:ext uri="{0D108BD9-81ED-4DB2-BD59-A6C34878D82A}">
                    <a16:rowId xmlns:a16="http://schemas.microsoft.com/office/drawing/2014/main" val="3857876834"/>
                  </a:ext>
                </a:extLst>
              </a:tr>
              <a:tr h="301752">
                <a:tc>
                  <a:txBody>
                    <a:bodyPr/>
                    <a:lstStyle/>
                    <a:p>
                      <a:pPr algn="l"/>
                      <a:r>
                        <a:rPr lang="en-US" sz="1400" b="1" dirty="0"/>
                        <a:t>52-weeks High/Low </a:t>
                      </a:r>
                    </a:p>
                  </a:txBody>
                  <a:tcPr marL="82296" marR="82296" marT="41148" marB="41148">
                    <a:noFill/>
                  </a:tcPr>
                </a:tc>
                <a:tc>
                  <a:txBody>
                    <a:bodyPr/>
                    <a:lstStyle/>
                    <a:p>
                      <a:pPr algn="ctr"/>
                      <a:r>
                        <a:rPr lang="en-US" sz="1400" b="1" dirty="0"/>
                        <a:t>799.90/425.00</a:t>
                      </a:r>
                    </a:p>
                  </a:txBody>
                  <a:tcPr marL="82296" marR="82296" marT="41148" marB="41148">
                    <a:noFill/>
                  </a:tcPr>
                </a:tc>
                <a:extLst>
                  <a:ext uri="{0D108BD9-81ED-4DB2-BD59-A6C34878D82A}">
                    <a16:rowId xmlns:a16="http://schemas.microsoft.com/office/drawing/2014/main" val="401603599"/>
                  </a:ext>
                </a:extLst>
              </a:tr>
              <a:tr h="301752">
                <a:tc>
                  <a:txBody>
                    <a:bodyPr/>
                    <a:lstStyle/>
                    <a:p>
                      <a:pPr algn="l"/>
                      <a:r>
                        <a:rPr lang="en-US" sz="1400" b="1" dirty="0"/>
                        <a:t>Target Price /upside</a:t>
                      </a:r>
                    </a:p>
                    <a:p>
                      <a:pPr algn="l"/>
                      <a:endParaRPr lang="en-US" sz="1400" b="1" dirty="0"/>
                    </a:p>
                    <a:p>
                      <a:pPr algn="l"/>
                      <a:r>
                        <a:rPr lang="en-US" sz="1400" b="1" dirty="0"/>
                        <a:t>MBC Liquidity Factor</a:t>
                      </a:r>
                    </a:p>
                    <a:p>
                      <a:pPr algn="l"/>
                      <a:endParaRPr lang="en-US" sz="1400" b="1" dirty="0"/>
                    </a:p>
                    <a:p>
                      <a:pPr algn="l"/>
                      <a:r>
                        <a:rPr lang="en-US" sz="1400" b="1" dirty="0"/>
                        <a:t>Beta (FT)</a:t>
                      </a:r>
                    </a:p>
                  </a:txBody>
                  <a:tcPr marL="82296" marR="82296" marT="41148" marB="41148">
                    <a:noFill/>
                  </a:tcPr>
                </a:tc>
                <a:tc>
                  <a:txBody>
                    <a:bodyPr/>
                    <a:lstStyle/>
                    <a:p>
                      <a:pPr algn="ctr"/>
                      <a:r>
                        <a:rPr lang="en-US" sz="1400" b="1" dirty="0"/>
                        <a:t>875.50/9%</a:t>
                      </a:r>
                    </a:p>
                    <a:p>
                      <a:pPr algn="ctr"/>
                      <a:endParaRPr lang="en-US" sz="1400" b="1" dirty="0"/>
                    </a:p>
                    <a:p>
                      <a:pPr algn="ctr"/>
                      <a:r>
                        <a:rPr lang="en-US" sz="1400" b="1" dirty="0"/>
                        <a:t>864,482</a:t>
                      </a:r>
                    </a:p>
                    <a:p>
                      <a:pPr algn="ctr"/>
                      <a:endParaRPr lang="en-US" sz="1400" b="1" dirty="0"/>
                    </a:p>
                    <a:p>
                      <a:pPr algn="ctr"/>
                      <a:r>
                        <a:rPr lang="en-US" sz="1400" b="1" dirty="0"/>
                        <a:t>2.43</a:t>
                      </a:r>
                    </a:p>
                  </a:txBody>
                  <a:tcPr marL="82296" marR="82296" marT="41148" marB="41148">
                    <a:noFill/>
                  </a:tcPr>
                </a:tc>
                <a:extLst>
                  <a:ext uri="{0D108BD9-81ED-4DB2-BD59-A6C34878D82A}">
                    <a16:rowId xmlns:a16="http://schemas.microsoft.com/office/drawing/2014/main" val="3615299137"/>
                  </a:ext>
                </a:extLst>
              </a:tr>
              <a:tr h="301752">
                <a:tc>
                  <a:txBody>
                    <a:bodyPr/>
                    <a:lstStyle/>
                    <a:p>
                      <a:pPr algn="l"/>
                      <a:r>
                        <a:rPr lang="en-US" sz="1400" b="1" dirty="0"/>
                        <a:t>Recommendation </a:t>
                      </a:r>
                    </a:p>
                  </a:txBody>
                  <a:tcPr marL="82296" marR="82296" marT="41148" marB="41148">
                    <a:noFill/>
                  </a:tcPr>
                </a:tc>
                <a:tc>
                  <a:txBody>
                    <a:bodyPr/>
                    <a:lstStyle/>
                    <a:p>
                      <a:pPr algn="ctr"/>
                      <a:r>
                        <a:rPr lang="en-US" sz="1400" b="1" dirty="0">
                          <a:solidFill>
                            <a:srgbClr val="00B050"/>
                          </a:solidFill>
                        </a:rPr>
                        <a:t>HOLD</a:t>
                      </a:r>
                      <a:endParaRPr lang="en-US" sz="1400" b="1" dirty="0"/>
                    </a:p>
                  </a:txBody>
                  <a:tcPr marL="82296" marR="82296" marT="41148" marB="41148">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7EB09EA7-0AE9-A8B9-887B-B23B299AD2AC}"/>
              </a:ext>
            </a:extLst>
          </p:cNvPr>
          <p:cNvGrpSpPr/>
          <p:nvPr/>
        </p:nvGrpSpPr>
        <p:grpSpPr>
          <a:xfrm>
            <a:off x="609600" y="1206232"/>
            <a:ext cx="6763342" cy="179723"/>
            <a:chOff x="0" y="959257"/>
            <a:chExt cx="7514824" cy="199692"/>
          </a:xfrm>
        </p:grpSpPr>
        <p:cxnSp>
          <p:nvCxnSpPr>
            <p:cNvPr id="17" name="Straight Connector 16">
              <a:extLst>
                <a:ext uri="{FF2B5EF4-FFF2-40B4-BE49-F238E27FC236}">
                  <a16:creationId xmlns:a16="http://schemas.microsoft.com/office/drawing/2014/main" id="{152D15C6-020C-6981-871A-21AD1C2399D0}"/>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C10BFB8D-2EC6-8218-62EA-D1F28FF59AA9}"/>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60"/>
            </a:p>
          </p:txBody>
        </p:sp>
      </p:grpSp>
      <p:grpSp>
        <p:nvGrpSpPr>
          <p:cNvPr id="2" name="Group 1">
            <a:extLst>
              <a:ext uri="{FF2B5EF4-FFF2-40B4-BE49-F238E27FC236}">
                <a16:creationId xmlns:a16="http://schemas.microsoft.com/office/drawing/2014/main" id="{A531D955-6FEA-46F4-A751-63CA4B7C173A}"/>
              </a:ext>
            </a:extLst>
          </p:cNvPr>
          <p:cNvGrpSpPr/>
          <p:nvPr/>
        </p:nvGrpSpPr>
        <p:grpSpPr>
          <a:xfrm>
            <a:off x="745433" y="1385955"/>
            <a:ext cx="5628354" cy="4466804"/>
            <a:chOff x="614930" y="1209364"/>
            <a:chExt cx="5964546" cy="4963116"/>
          </a:xfrm>
        </p:grpSpPr>
        <p:sp>
          <p:nvSpPr>
            <p:cNvPr id="12" name="TextBox 11">
              <a:extLst>
                <a:ext uri="{FF2B5EF4-FFF2-40B4-BE49-F238E27FC236}">
                  <a16:creationId xmlns:a16="http://schemas.microsoft.com/office/drawing/2014/main" id="{FFC0E828-27B6-DF81-A269-5E8A3249F915}"/>
                </a:ext>
              </a:extLst>
            </p:cNvPr>
            <p:cNvSpPr txBox="1"/>
            <p:nvPr/>
          </p:nvSpPr>
          <p:spPr>
            <a:xfrm>
              <a:off x="614930" y="1332581"/>
              <a:ext cx="5869953" cy="4411465"/>
            </a:xfrm>
            <a:prstGeom prst="rect">
              <a:avLst/>
            </a:prstGeom>
            <a:noFill/>
          </p:spPr>
          <p:txBody>
            <a:bodyPr wrap="square" rtlCol="0">
              <a:spAutoFit/>
            </a:bodyPr>
            <a:lstStyle/>
            <a:p>
              <a:pPr lvl="0" algn="just" eaLnBrk="1" hangingPunct="1">
                <a:buClr>
                  <a:srgbClr val="000000"/>
                </a:buClr>
                <a:buNone/>
              </a:pPr>
              <a:r>
                <a:rPr lang="en-GB" sz="1200" dirty="0">
                  <a:latin typeface="Garamond" panose="02020404030301010803" pitchFamily="18" charset="0"/>
                  <a:cs typeface="Arial" panose="020B0604020202020204" pitchFamily="34" charset="0"/>
                </a:rPr>
                <a:t>DANGCEM Plc delivered strong nine-month (9M) 2025 financial results, reflecting solid growth across key performance metrics. Revenue rose by 23.21%, from ₦2.56 trillion in 9M 2024 to ₦3.15 trillion, driven by higher cement selling prices despite a slight decrease in sales volume. Cost of sales increased marginally by 4.03%, from ₦1.24 trillion to ₦1.29 trillion, due to higher production costs.</a:t>
              </a:r>
            </a:p>
            <a:p>
              <a:pPr lvl="0" algn="just" eaLnBrk="1" hangingPunct="1">
                <a:buClr>
                  <a:srgbClr val="000000"/>
                </a:buClr>
                <a:buNone/>
              </a:pPr>
              <a:endParaRPr lang="en-GB" sz="1200" dirty="0">
                <a:latin typeface="Garamond" panose="02020404030301010803" pitchFamily="18" charset="0"/>
                <a:cs typeface="Arial" panose="020B0604020202020204" pitchFamily="34" charset="0"/>
              </a:endParaRPr>
            </a:p>
            <a:p>
              <a:pPr lvl="0" algn="just" eaLnBrk="1" hangingPunct="1">
                <a:buClr>
                  <a:srgbClr val="000000"/>
                </a:buClr>
                <a:buNone/>
              </a:pPr>
              <a:r>
                <a:rPr lang="en-GB" sz="1200" dirty="0">
                  <a:latin typeface="Garamond" panose="02020404030301010803" pitchFamily="18" charset="0"/>
                  <a:cs typeface="Arial" panose="020B0604020202020204" pitchFamily="34" charset="0"/>
                </a:rPr>
                <a:t>Gross profit grew by 41.11%, from ₦1.32 trillion to ₦1.87 trillion, supported by improved pricing and efficient cost management. Operating profit rose by 63.49%, from ₦750.40 billion to ₦1.23 trillion, despite increases in administrative, selling, and distribution expenses. Profit before tax (PBT) surged by 156.15%, from ₦406.39 billion to ₦1.04 trillion, bolstered by a foreign exchange gain and higher interest income, although partially offset by increased interest expenses.</a:t>
              </a:r>
            </a:p>
            <a:p>
              <a:pPr lvl="0" algn="just" eaLnBrk="1" hangingPunct="1">
                <a:buClr>
                  <a:srgbClr val="000000"/>
                </a:buClr>
                <a:buNone/>
              </a:pPr>
              <a:endParaRPr lang="en-GB" sz="1200" dirty="0">
                <a:latin typeface="Garamond" panose="02020404030301010803" pitchFamily="18" charset="0"/>
                <a:cs typeface="Arial" panose="020B0604020202020204" pitchFamily="34" charset="0"/>
              </a:endParaRPr>
            </a:p>
            <a:p>
              <a:pPr lvl="0" algn="just" eaLnBrk="1" hangingPunct="1">
                <a:buClr>
                  <a:srgbClr val="000000"/>
                </a:buClr>
                <a:buNone/>
              </a:pPr>
              <a:r>
                <a:rPr lang="en-GB" sz="1200" dirty="0">
                  <a:latin typeface="Garamond" panose="02020404030301010803" pitchFamily="18" charset="0"/>
                  <a:cs typeface="Arial" panose="020B0604020202020204" pitchFamily="34" charset="0"/>
                </a:rPr>
                <a:t>Profit after tax (PAT) climbed by 166.31%, from ₦279.10 billion to ₦743.26 billion, while earnings per share (EPS) rose by 164.77%, from ₦16.55 to ₦43.82, reflecting strong shareholder value creation. DANGCEM maintains a Book Value Per Share (BVPS) of ₦144.36, a Price-to-Book (P/BV) ratio of 5.54x, a Price-to-Earnings (P/E) ratio of 18.25x, and an MBC Liquidity Factor of 864,482 units.</a:t>
              </a:r>
            </a:p>
            <a:p>
              <a:pPr lvl="0" algn="just" eaLnBrk="1" hangingPunct="1">
                <a:buClr>
                  <a:srgbClr val="000000"/>
                </a:buClr>
                <a:buNone/>
              </a:pPr>
              <a:endParaRPr lang="en-US" sz="1200" dirty="0">
                <a:latin typeface="Garamond" panose="02020404030301010803" pitchFamily="18" charset="0"/>
                <a:cs typeface="Arial" panose="020B0604020202020204" pitchFamily="34" charset="0"/>
              </a:endParaRPr>
            </a:p>
            <a:p>
              <a:pPr lvl="0" algn="just" eaLnBrk="1" hangingPunct="1">
                <a:buClr>
                  <a:srgbClr val="000000"/>
                </a:buClr>
                <a:buNone/>
              </a:pPr>
              <a:r>
                <a:rPr lang="en-US" sz="1200" dirty="0">
                  <a:latin typeface="Garamond" panose="02020404030301010803" pitchFamily="18" charset="0"/>
                  <a:cs typeface="Arial" panose="020B0604020202020204" pitchFamily="34" charset="0"/>
                </a:rPr>
                <a:t>Aliko Dangote steps down as Chairman of Dangote Cement Plc, </a:t>
              </a:r>
              <a:r>
                <a:rPr lang="en-US" sz="1200" dirty="0" err="1">
                  <a:latin typeface="Garamond" panose="02020404030301010803" pitchFamily="18" charset="0"/>
                  <a:cs typeface="Arial" panose="020B0604020202020204" pitchFamily="34" charset="0"/>
                </a:rPr>
                <a:t>Ikazoboh</a:t>
              </a:r>
              <a:r>
                <a:rPr lang="en-US" sz="1200" dirty="0">
                  <a:latin typeface="Garamond" panose="02020404030301010803" pitchFamily="18" charset="0"/>
                  <a:cs typeface="Arial" panose="020B0604020202020204" pitchFamily="34" charset="0"/>
                </a:rPr>
                <a:t> takes over</a:t>
              </a:r>
            </a:p>
            <a:p>
              <a:pPr lvl="0" algn="just" eaLnBrk="1" hangingPunct="1">
                <a:buClr>
                  <a:srgbClr val="000000"/>
                </a:buClr>
                <a:buNone/>
              </a:pPr>
              <a:endParaRPr lang="en-US" sz="1200" dirty="0">
                <a:latin typeface="Garamond" panose="02020404030301010803" pitchFamily="18" charset="0"/>
                <a:cs typeface="Arial" panose="020B0604020202020204" pitchFamily="34" charset="0"/>
              </a:endParaRPr>
            </a:p>
          </p:txBody>
        </p:sp>
        <p:cxnSp>
          <p:nvCxnSpPr>
            <p:cNvPr id="10" name="Straight Connector 9">
              <a:extLst>
                <a:ext uri="{FF2B5EF4-FFF2-40B4-BE49-F238E27FC236}">
                  <a16:creationId xmlns:a16="http://schemas.microsoft.com/office/drawing/2014/main" id="{1C76690A-DA0A-F24C-235B-27EE9F4A87E2}"/>
                </a:ext>
              </a:extLst>
            </p:cNvPr>
            <p:cNvCxnSpPr/>
            <p:nvPr/>
          </p:nvCxnSpPr>
          <p:spPr>
            <a:xfrm>
              <a:off x="6579476" y="1209364"/>
              <a:ext cx="0" cy="4963116"/>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grpSp>
      <p:pic>
        <p:nvPicPr>
          <p:cNvPr id="6146" name="Picture 2" descr="Dangote Cement Plc (DANGCE.ng)">
            <a:extLst>
              <a:ext uri="{FF2B5EF4-FFF2-40B4-BE49-F238E27FC236}">
                <a16:creationId xmlns:a16="http://schemas.microsoft.com/office/drawing/2014/main" id="{B577DC3B-9F0A-FE8A-64DC-BF8EBC4536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8711" y="1296093"/>
            <a:ext cx="1091768" cy="1091768"/>
          </a:xfrm>
          <a:prstGeom prst="rect">
            <a:avLst/>
          </a:prstGeom>
          <a:noFill/>
          <a:extLst>
            <a:ext uri="{909E8E84-426E-40DD-AFC4-6F175D3DCCD1}">
              <a14:hiddenFill xmlns:a14="http://schemas.microsoft.com/office/drawing/2010/main">
                <a:solidFill>
                  <a:srgbClr val="FFFFFF"/>
                </a:solidFill>
              </a14:hiddenFill>
            </a:ext>
          </a:extLst>
        </p:spPr>
      </p:pic>
      <p:sp>
        <p:nvSpPr>
          <p:cNvPr id="9" name="Arrow: Up 8">
            <a:extLst>
              <a:ext uri="{FF2B5EF4-FFF2-40B4-BE49-F238E27FC236}">
                <a16:creationId xmlns:a16="http://schemas.microsoft.com/office/drawing/2014/main" id="{1C61203A-B6A0-86E8-F1BC-5F6F6AB24D64}"/>
              </a:ext>
            </a:extLst>
          </p:cNvPr>
          <p:cNvSpPr/>
          <p:nvPr/>
        </p:nvSpPr>
        <p:spPr>
          <a:xfrm>
            <a:off x="11005147" y="1663825"/>
            <a:ext cx="160499" cy="22126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C03BEEEC-2FB5-06D6-A4CD-BF44A8973256}"/>
              </a:ext>
            </a:extLst>
          </p:cNvPr>
          <p:cNvGraphicFramePr>
            <a:graphicFrameLocks/>
          </p:cNvGraphicFramePr>
          <p:nvPr>
            <p:extLst>
              <p:ext uri="{D42A27DB-BD31-4B8C-83A1-F6EECF244321}">
                <p14:modId xmlns:p14="http://schemas.microsoft.com/office/powerpoint/2010/main" val="177233189"/>
              </p:ext>
            </p:extLst>
          </p:nvPr>
        </p:nvGraphicFramePr>
        <p:xfrm>
          <a:off x="6621324" y="2849930"/>
          <a:ext cx="5184849" cy="212298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4516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7387E-9CCD-4971-A1B5-4849F0D5C975}"/>
            </a:ext>
          </a:extLst>
        </p:cNvPr>
        <p:cNvGrpSpPr/>
        <p:nvPr/>
      </p:nvGrpSpPr>
      <p:grpSpPr>
        <a:xfrm>
          <a:off x="0" y="0"/>
          <a:ext cx="0" cy="0"/>
          <a:chOff x="0" y="0"/>
          <a:chExt cx="0" cy="0"/>
        </a:xfrm>
      </p:grpSpPr>
      <p:sp>
        <p:nvSpPr>
          <p:cNvPr id="40992" name="Google Shape;272;p20">
            <a:extLst>
              <a:ext uri="{FF2B5EF4-FFF2-40B4-BE49-F238E27FC236}">
                <a16:creationId xmlns:a16="http://schemas.microsoft.com/office/drawing/2014/main" id="{1269562D-2CFD-EFA3-1D0C-D49F848F3E4A}"/>
              </a:ext>
            </a:extLst>
          </p:cNvPr>
          <p:cNvSpPr txBox="1"/>
          <p:nvPr/>
        </p:nvSpPr>
        <p:spPr>
          <a:xfrm>
            <a:off x="609600" y="962202"/>
            <a:ext cx="3235149" cy="388849"/>
          </a:xfrm>
          <a:prstGeom prst="rect">
            <a:avLst/>
          </a:prstGeom>
          <a:noFill/>
          <a:ln w="9525">
            <a:noFill/>
          </a:ln>
        </p:spPr>
        <p:txBody>
          <a:bodyPr lIns="66650" tIns="33315" rIns="66650" bIns="33315"/>
          <a:lstStyle/>
          <a:p>
            <a:pPr marL="0" marR="0" lvl="0" indent="0" algn="r" defTabSz="914400" rtl="0" eaLnBrk="1" fontAlgn="base" latinLnBrk="0" hangingPunct="1">
              <a:lnSpc>
                <a:spcPct val="80000"/>
              </a:lnSpc>
              <a:spcBef>
                <a:spcPct val="0"/>
              </a:spcBef>
              <a:spcAft>
                <a:spcPct val="0"/>
              </a:spcAft>
              <a:buClr>
                <a:srgbClr val="000000"/>
              </a:buClr>
              <a:buSzTx/>
              <a:buFontTx/>
              <a:buNone/>
              <a:tabLst/>
              <a:defRPr/>
            </a:pPr>
            <a:r>
              <a:rPr kumimoji="0" lang="en-US" altLang="en-US" sz="1750" b="1" i="0" u="none" strike="noStrike" kern="1200" cap="none" spc="0" normalizeH="0" baseline="0" noProof="0" dirty="0">
                <a:ln>
                  <a:noFill/>
                </a:ln>
                <a:solidFill>
                  <a:srgbClr val="540000"/>
                </a:solidFill>
                <a:effectLst/>
                <a:uLnTx/>
                <a:uFillTx/>
                <a:latin typeface="Garamond" panose="02020404030301010803" pitchFamily="18" charset="0"/>
                <a:ea typeface="+mn-ea"/>
                <a:cs typeface="+mn-cs"/>
                <a:sym typeface="Garamond" panose="02020404030301010803" pitchFamily="18" charset="0"/>
              </a:rPr>
              <a:t>STOCK RECOMMENDATION</a:t>
            </a:r>
          </a:p>
        </p:txBody>
      </p:sp>
      <p:graphicFrame>
        <p:nvGraphicFramePr>
          <p:cNvPr id="7" name="Chart 6">
            <a:extLst>
              <a:ext uri="{FF2B5EF4-FFF2-40B4-BE49-F238E27FC236}">
                <a16:creationId xmlns:a16="http://schemas.microsoft.com/office/drawing/2014/main" id="{72EAA74F-4A0A-7E57-8D70-1214214B198D}"/>
              </a:ext>
            </a:extLst>
          </p:cNvPr>
          <p:cNvGraphicFramePr/>
          <p:nvPr/>
        </p:nvGraphicFramePr>
        <p:xfrm>
          <a:off x="7193219" y="5123231"/>
          <a:ext cx="4096006" cy="1260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BA903433-3690-750C-6D82-537884363377}"/>
              </a:ext>
            </a:extLst>
          </p:cNvPr>
          <p:cNvGraphicFramePr>
            <a:graphicFrameLocks noGrp="1"/>
          </p:cNvGraphicFramePr>
          <p:nvPr>
            <p:extLst>
              <p:ext uri="{D42A27DB-BD31-4B8C-83A1-F6EECF244321}">
                <p14:modId xmlns:p14="http://schemas.microsoft.com/office/powerpoint/2010/main" val="2024321602"/>
              </p:ext>
            </p:extLst>
          </p:nvPr>
        </p:nvGraphicFramePr>
        <p:xfrm>
          <a:off x="7636449" y="156671"/>
          <a:ext cx="3209545" cy="2388760"/>
        </p:xfrm>
        <a:graphic>
          <a:graphicData uri="http://schemas.openxmlformats.org/drawingml/2006/table">
            <a:tbl>
              <a:tblPr firstRow="1" bandRow="1">
                <a:tableStyleId>{5C22544A-7EE6-4342-B048-85BDC9FD1C3A}</a:tableStyleId>
              </a:tblPr>
              <a:tblGrid>
                <a:gridCol w="1959890">
                  <a:extLst>
                    <a:ext uri="{9D8B030D-6E8A-4147-A177-3AD203B41FA5}">
                      <a16:colId xmlns:a16="http://schemas.microsoft.com/office/drawing/2014/main" val="1165605233"/>
                    </a:ext>
                  </a:extLst>
                </a:gridCol>
                <a:gridCol w="1249655">
                  <a:extLst>
                    <a:ext uri="{9D8B030D-6E8A-4147-A177-3AD203B41FA5}">
                      <a16:colId xmlns:a16="http://schemas.microsoft.com/office/drawing/2014/main" val="3825047345"/>
                    </a:ext>
                  </a:extLst>
                </a:gridCol>
              </a:tblGrid>
              <a:tr h="309916">
                <a:tc>
                  <a:txBody>
                    <a:bodyPr/>
                    <a:lstStyle/>
                    <a:p>
                      <a:r>
                        <a:rPr lang="en-US" sz="1300" b="1" dirty="0">
                          <a:solidFill>
                            <a:srgbClr val="215968"/>
                          </a:solidFill>
                        </a:rPr>
                        <a:t>Market Data </a:t>
                      </a:r>
                    </a:p>
                  </a:txBody>
                  <a:tcPr marL="82296" marR="82296" marT="41148" marB="41148">
                    <a:noFill/>
                  </a:tcPr>
                </a:tc>
                <a:tc>
                  <a:txBody>
                    <a:bodyPr/>
                    <a:lstStyle/>
                    <a:p>
                      <a:pPr algn="ctr"/>
                      <a:r>
                        <a:rPr lang="en-US" sz="1300" b="1" dirty="0">
                          <a:solidFill>
                            <a:srgbClr val="215968"/>
                          </a:solidFill>
                        </a:rPr>
                        <a:t>UCAP</a:t>
                      </a:r>
                    </a:p>
                  </a:txBody>
                  <a:tcPr marL="82296" marR="82296" marT="41148" marB="41148">
                    <a:noFill/>
                  </a:tcPr>
                </a:tc>
                <a:extLst>
                  <a:ext uri="{0D108BD9-81ED-4DB2-BD59-A6C34878D82A}">
                    <a16:rowId xmlns:a16="http://schemas.microsoft.com/office/drawing/2014/main" val="2488073415"/>
                  </a:ext>
                </a:extLst>
              </a:tr>
              <a:tr h="309916">
                <a:tc>
                  <a:txBody>
                    <a:bodyPr/>
                    <a:lstStyle/>
                    <a:p>
                      <a:pPr algn="l"/>
                      <a:r>
                        <a:rPr lang="en-US" sz="1400" b="1" dirty="0"/>
                        <a:t>Last Close Price </a:t>
                      </a:r>
                    </a:p>
                  </a:txBody>
                  <a:tcPr marL="82296" marR="82296" marT="41148" marB="41148">
                    <a:noFill/>
                  </a:tcPr>
                </a:tc>
                <a:tc>
                  <a:txBody>
                    <a:bodyPr/>
                    <a:lstStyle/>
                    <a:p>
                      <a:pPr algn="ctr"/>
                      <a:r>
                        <a:rPr lang="en-US" sz="1400" b="1" dirty="0"/>
                        <a:t>19.15</a:t>
                      </a:r>
                    </a:p>
                  </a:txBody>
                  <a:tcPr marL="82296" marR="82296" marT="41148" marB="41148">
                    <a:noFill/>
                  </a:tcPr>
                </a:tc>
                <a:extLst>
                  <a:ext uri="{0D108BD9-81ED-4DB2-BD59-A6C34878D82A}">
                    <a16:rowId xmlns:a16="http://schemas.microsoft.com/office/drawing/2014/main" val="3857876834"/>
                  </a:ext>
                </a:extLst>
              </a:tr>
              <a:tr h="309916">
                <a:tc>
                  <a:txBody>
                    <a:bodyPr/>
                    <a:lstStyle/>
                    <a:p>
                      <a:pPr algn="l"/>
                      <a:r>
                        <a:rPr lang="en-US" sz="1400" b="1" dirty="0"/>
                        <a:t>52-weeks High/Low </a:t>
                      </a:r>
                    </a:p>
                  </a:txBody>
                  <a:tcPr marL="82296" marR="82296" marT="41148" marB="41148">
                    <a:noFill/>
                  </a:tcPr>
                </a:tc>
                <a:tc>
                  <a:txBody>
                    <a:bodyPr/>
                    <a:lstStyle/>
                    <a:p>
                      <a:pPr algn="ctr"/>
                      <a:r>
                        <a:rPr lang="en-US" sz="1400" b="1" dirty="0"/>
                        <a:t>24.40/13.15</a:t>
                      </a:r>
                    </a:p>
                  </a:txBody>
                  <a:tcPr marL="82296" marR="82296" marT="41148" marB="41148">
                    <a:noFill/>
                  </a:tcPr>
                </a:tc>
                <a:extLst>
                  <a:ext uri="{0D108BD9-81ED-4DB2-BD59-A6C34878D82A}">
                    <a16:rowId xmlns:a16="http://schemas.microsoft.com/office/drawing/2014/main" val="401603599"/>
                  </a:ext>
                </a:extLst>
              </a:tr>
              <a:tr h="309916">
                <a:tc>
                  <a:txBody>
                    <a:bodyPr/>
                    <a:lstStyle/>
                    <a:p>
                      <a:pPr algn="l"/>
                      <a:r>
                        <a:rPr lang="en-US" sz="1400" b="1" dirty="0"/>
                        <a:t>Target Price</a:t>
                      </a:r>
                      <a:r>
                        <a:rPr lang="en-US" sz="1400" b="1" kern="1200" dirty="0">
                          <a:solidFill>
                            <a:schemeClr val="dk1"/>
                          </a:solidFill>
                          <a:latin typeface="+mn-lt"/>
                          <a:ea typeface="+mn-ea"/>
                          <a:cs typeface="+mn-cs"/>
                        </a:rPr>
                        <a:t>/upside</a:t>
                      </a:r>
                      <a:br>
                        <a:rPr lang="en-US" sz="1400" b="1" kern="1200" dirty="0">
                          <a:solidFill>
                            <a:schemeClr val="dk1"/>
                          </a:solidFill>
                          <a:latin typeface="+mn-lt"/>
                          <a:ea typeface="+mn-ea"/>
                          <a:cs typeface="+mn-cs"/>
                        </a:rPr>
                      </a:br>
                      <a:endParaRPr lang="en-US" sz="1400" b="1" kern="1200" dirty="0">
                        <a:solidFill>
                          <a:schemeClr val="dk1"/>
                        </a:solidFill>
                        <a:latin typeface="+mn-lt"/>
                        <a:ea typeface="+mn-ea"/>
                        <a:cs typeface="+mn-cs"/>
                      </a:endParaRPr>
                    </a:p>
                    <a:p>
                      <a:pPr algn="l"/>
                      <a:r>
                        <a:rPr lang="en-US" sz="1400" b="1" kern="1200" dirty="0">
                          <a:solidFill>
                            <a:schemeClr val="dk1"/>
                          </a:solidFill>
                          <a:latin typeface="+mn-lt"/>
                          <a:ea typeface="+mn-ea"/>
                          <a:cs typeface="+mn-cs"/>
                        </a:rPr>
                        <a:t>MBC Liquidity Factor</a:t>
                      </a:r>
                    </a:p>
                    <a:p>
                      <a:pPr algn="l"/>
                      <a:endParaRPr lang="en-US" sz="1400" b="1" kern="1200" dirty="0">
                        <a:solidFill>
                          <a:schemeClr val="dk1"/>
                        </a:solidFill>
                        <a:latin typeface="+mn-lt"/>
                        <a:ea typeface="+mn-ea"/>
                        <a:cs typeface="+mn-cs"/>
                      </a:endParaRPr>
                    </a:p>
                    <a:p>
                      <a:pPr algn="l"/>
                      <a:r>
                        <a:rPr lang="en-US" sz="1400" b="1" kern="1200" dirty="0">
                          <a:solidFill>
                            <a:schemeClr val="dk1"/>
                          </a:solidFill>
                          <a:latin typeface="+mn-lt"/>
                          <a:ea typeface="+mn-ea"/>
                          <a:cs typeface="+mn-cs"/>
                        </a:rPr>
                        <a:t>Beta (FT)</a:t>
                      </a:r>
                    </a:p>
                  </a:txBody>
                  <a:tcPr marL="82296" marR="82296" marT="41148" marB="41148">
                    <a:noFill/>
                  </a:tcPr>
                </a:tc>
                <a:tc>
                  <a:txBody>
                    <a:bodyPr/>
                    <a:lstStyle/>
                    <a:p>
                      <a:pPr algn="ctr"/>
                      <a:r>
                        <a:rPr lang="en-US" sz="1400" b="1" dirty="0"/>
                        <a:t>25.92/35%</a:t>
                      </a:r>
                    </a:p>
                    <a:p>
                      <a:pPr algn="ctr"/>
                      <a:endParaRPr lang="en-US" sz="1400" b="1" dirty="0"/>
                    </a:p>
                    <a:p>
                      <a:pPr algn="ctr"/>
                      <a:r>
                        <a:rPr lang="en-GB" sz="1400" b="1" kern="1200" dirty="0">
                          <a:solidFill>
                            <a:schemeClr val="dk1"/>
                          </a:solidFill>
                          <a:latin typeface="+mn-lt"/>
                          <a:ea typeface="+mn-ea"/>
                          <a:cs typeface="+mn-cs"/>
                        </a:rPr>
                        <a:t>7,057,937</a:t>
                      </a:r>
                    </a:p>
                    <a:p>
                      <a:pPr algn="ctr"/>
                      <a:endParaRPr lang="en-US" sz="1400" b="1" dirty="0"/>
                    </a:p>
                    <a:p>
                      <a:pPr algn="ctr"/>
                      <a:r>
                        <a:rPr lang="en-US" sz="1400" b="1" dirty="0"/>
                        <a:t>0.19</a:t>
                      </a:r>
                    </a:p>
                  </a:txBody>
                  <a:tcPr marL="82296" marR="82296" marT="41148" marB="41148">
                    <a:noFill/>
                  </a:tcPr>
                </a:tc>
                <a:extLst>
                  <a:ext uri="{0D108BD9-81ED-4DB2-BD59-A6C34878D82A}">
                    <a16:rowId xmlns:a16="http://schemas.microsoft.com/office/drawing/2014/main" val="3615299137"/>
                  </a:ext>
                </a:extLst>
              </a:tr>
              <a:tr h="309916">
                <a:tc>
                  <a:txBody>
                    <a:bodyPr/>
                    <a:lstStyle/>
                    <a:p>
                      <a:pPr algn="l"/>
                      <a:r>
                        <a:rPr lang="en-US" sz="1400" b="1" dirty="0"/>
                        <a:t>Recommendation </a:t>
                      </a:r>
                    </a:p>
                  </a:txBody>
                  <a:tcPr marL="82296" marR="82296" marT="41148" marB="41148">
                    <a:noFill/>
                  </a:tcPr>
                </a:tc>
                <a:tc>
                  <a:txBody>
                    <a:bodyPr/>
                    <a:lstStyle/>
                    <a:p>
                      <a:pPr algn="ctr"/>
                      <a:r>
                        <a:rPr lang="en-US" sz="1400" b="1" dirty="0">
                          <a:solidFill>
                            <a:srgbClr val="00B050"/>
                          </a:solidFill>
                        </a:rPr>
                        <a:t>BUY</a:t>
                      </a:r>
                      <a:r>
                        <a:rPr lang="en-US" sz="1400" b="0" dirty="0"/>
                        <a:t> </a:t>
                      </a:r>
                    </a:p>
                  </a:txBody>
                  <a:tcPr marL="82296" marR="82296" marT="41148" marB="41148">
                    <a:noFill/>
                  </a:tcPr>
                </a:tc>
                <a:extLst>
                  <a:ext uri="{0D108BD9-81ED-4DB2-BD59-A6C34878D82A}">
                    <a16:rowId xmlns:a16="http://schemas.microsoft.com/office/drawing/2014/main" val="2819012526"/>
                  </a:ext>
                </a:extLst>
              </a:tr>
            </a:tbl>
          </a:graphicData>
        </a:graphic>
      </p:graphicFrame>
      <p:grpSp>
        <p:nvGrpSpPr>
          <p:cNvPr id="19" name="Group 18">
            <a:extLst>
              <a:ext uri="{FF2B5EF4-FFF2-40B4-BE49-F238E27FC236}">
                <a16:creationId xmlns:a16="http://schemas.microsoft.com/office/drawing/2014/main" id="{87BD7B2B-AF03-48B5-63E6-4FD91DE4362E}"/>
              </a:ext>
            </a:extLst>
          </p:cNvPr>
          <p:cNvGrpSpPr/>
          <p:nvPr/>
        </p:nvGrpSpPr>
        <p:grpSpPr>
          <a:xfrm>
            <a:off x="16757" y="1206232"/>
            <a:ext cx="6763342" cy="179723"/>
            <a:chOff x="0" y="959257"/>
            <a:chExt cx="7514824" cy="199692"/>
          </a:xfrm>
        </p:grpSpPr>
        <p:cxnSp>
          <p:nvCxnSpPr>
            <p:cNvPr id="17" name="Straight Connector 16">
              <a:extLst>
                <a:ext uri="{FF2B5EF4-FFF2-40B4-BE49-F238E27FC236}">
                  <a16:creationId xmlns:a16="http://schemas.microsoft.com/office/drawing/2014/main" id="{CD259A44-2DD2-200F-53FA-712F3EB5A009}"/>
                </a:ext>
              </a:extLst>
            </p:cNvPr>
            <p:cNvCxnSpPr/>
            <p:nvPr/>
          </p:nvCxnSpPr>
          <p:spPr>
            <a:xfrm>
              <a:off x="0" y="1081383"/>
              <a:ext cx="7409793" cy="0"/>
            </a:xfrm>
            <a:prstGeom prst="line">
              <a:avLst/>
            </a:prstGeom>
            <a:ln>
              <a:solidFill>
                <a:srgbClr val="215968"/>
              </a:solidFill>
              <a:prstDash val="sysDash"/>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472F8711-031C-6AEB-A892-7B705DE88C4C}"/>
                </a:ext>
              </a:extLst>
            </p:cNvPr>
            <p:cNvSpPr/>
            <p:nvPr/>
          </p:nvSpPr>
          <p:spPr>
            <a:xfrm>
              <a:off x="7315132" y="959257"/>
              <a:ext cx="199692" cy="199692"/>
            </a:xfrm>
            <a:prstGeom prst="ellipse">
              <a:avLst/>
            </a:prstGeom>
            <a:solidFill>
              <a:srgbClr val="215968"/>
            </a:solidFill>
            <a:ln>
              <a:solidFill>
                <a:srgbClr val="21596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60" b="0" i="0" u="none" strike="noStrike" kern="1200" cap="none" spc="0" normalizeH="0" baseline="0" noProof="0">
                <a:ln>
                  <a:noFill/>
                </a:ln>
                <a:solidFill>
                  <a:prstClr val="white"/>
                </a:solidFill>
                <a:effectLst/>
                <a:uLnTx/>
                <a:uFillTx/>
                <a:latin typeface="Garamond" panose="02020404030301010803" pitchFamily="18" charset="0"/>
                <a:ea typeface="+mn-ea"/>
                <a:cs typeface="+mn-cs"/>
              </a:endParaRPr>
            </a:p>
          </p:txBody>
        </p:sp>
      </p:grpSp>
      <p:pic>
        <p:nvPicPr>
          <p:cNvPr id="3" name="Picture 2">
            <a:extLst>
              <a:ext uri="{FF2B5EF4-FFF2-40B4-BE49-F238E27FC236}">
                <a16:creationId xmlns:a16="http://schemas.microsoft.com/office/drawing/2014/main" id="{A3B7320A-4311-9D93-91BA-41C039C3EAA6}"/>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3771" t="8423" r="25424"/>
          <a:stretch/>
        </p:blipFill>
        <p:spPr>
          <a:xfrm>
            <a:off x="6623206" y="1482315"/>
            <a:ext cx="993933" cy="1094289"/>
          </a:xfrm>
          <a:prstGeom prst="rect">
            <a:avLst/>
          </a:prstGeom>
        </p:spPr>
      </p:pic>
      <p:cxnSp>
        <p:nvCxnSpPr>
          <p:cNvPr id="4" name="Straight Connector 3">
            <a:extLst>
              <a:ext uri="{FF2B5EF4-FFF2-40B4-BE49-F238E27FC236}">
                <a16:creationId xmlns:a16="http://schemas.microsoft.com/office/drawing/2014/main" id="{EAFE59E0-603B-1AC7-4F2D-D9484BC77318}"/>
              </a:ext>
            </a:extLst>
          </p:cNvPr>
          <p:cNvCxnSpPr/>
          <p:nvPr/>
        </p:nvCxnSpPr>
        <p:spPr>
          <a:xfrm>
            <a:off x="6531129" y="1431328"/>
            <a:ext cx="0" cy="4466804"/>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9" name="Arrow: Up 8">
            <a:extLst>
              <a:ext uri="{FF2B5EF4-FFF2-40B4-BE49-F238E27FC236}">
                <a16:creationId xmlns:a16="http://schemas.microsoft.com/office/drawing/2014/main" id="{15372436-1E75-C5F2-DFFE-365AA80CAD88}"/>
              </a:ext>
            </a:extLst>
          </p:cNvPr>
          <p:cNvSpPr/>
          <p:nvPr/>
        </p:nvSpPr>
        <p:spPr>
          <a:xfrm>
            <a:off x="10765744" y="1095600"/>
            <a:ext cx="160499" cy="221264"/>
          </a:xfrm>
          <a:prstGeom prst="up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88325F1-FA08-FF19-4441-10EA25EB4865}"/>
              </a:ext>
            </a:extLst>
          </p:cNvPr>
          <p:cNvSpPr txBox="1"/>
          <p:nvPr/>
        </p:nvSpPr>
        <p:spPr>
          <a:xfrm>
            <a:off x="567017" y="1460965"/>
            <a:ext cx="5827618" cy="3785652"/>
          </a:xfrm>
          <a:prstGeom prst="rect">
            <a:avLst/>
          </a:prstGeom>
          <a:noFill/>
        </p:spPr>
        <p:txBody>
          <a:bodyPr wrap="square" rtlCol="0">
            <a:spAutoFit/>
          </a:bodyPr>
          <a:lstStyle/>
          <a:p>
            <a:pPr lvl="0" algn="just" eaLnBrk="1" hangingPunct="1">
              <a:buNone/>
            </a:pPr>
            <a:r>
              <a:rPr lang="en-GB" sz="1200" dirty="0">
                <a:latin typeface="Garamond" panose="02020404030301010803" pitchFamily="18" charset="0"/>
                <a:cs typeface="Arial" panose="020B0604020202020204" pitchFamily="34" charset="0"/>
              </a:rPr>
              <a:t>United Capital Plc’s unaudited financial results for the nine months (9M) ended 2025 showed a strong performance across key earnings indicators. Gross earnings increased by 47.49%, rising from ₦28.17 billion in 9M 2024 to ₦41.54 billion in 9M 2025, driven by higher investment income, as well as growth in fee and commission income.</a:t>
            </a:r>
          </a:p>
          <a:p>
            <a:pPr lvl="0" algn="just" eaLnBrk="1" hangingPunct="1">
              <a:buNone/>
            </a:pPr>
            <a:endParaRPr lang="en-GB" sz="1200" dirty="0">
              <a:latin typeface="Garamond" panose="02020404030301010803" pitchFamily="18" charset="0"/>
              <a:cs typeface="Arial" panose="020B0604020202020204" pitchFamily="34" charset="0"/>
            </a:endParaRPr>
          </a:p>
          <a:p>
            <a:pPr lvl="0" algn="just" eaLnBrk="1" hangingPunct="1">
              <a:buNone/>
            </a:pPr>
            <a:r>
              <a:rPr lang="en-GB" sz="1200" dirty="0">
                <a:latin typeface="Garamond" panose="02020404030301010803" pitchFamily="18" charset="0"/>
                <a:cs typeface="Arial" panose="020B0604020202020204" pitchFamily="34" charset="0"/>
              </a:rPr>
              <a:t>Total expenses grew by 65.09%, from ₦11.14 billion to ₦18.40 billion, reflecting higher net operating income and other operating expenses. Profit before tax (PBT) rose by 33.54%, from ₦18.73 billion in 9M 2024 to ₦25.01 billion in 9M 2025, while profit after tax (PAT) increased by 32.46%, moving from ₦15.98 billion to ₦21.17 billion.</a:t>
            </a:r>
          </a:p>
          <a:p>
            <a:pPr lvl="0" algn="just" eaLnBrk="1" hangingPunct="1">
              <a:buNone/>
            </a:pPr>
            <a:endParaRPr lang="en-GB" sz="1200" dirty="0">
              <a:latin typeface="Garamond" panose="02020404030301010803" pitchFamily="18" charset="0"/>
              <a:cs typeface="Arial" panose="020B0604020202020204" pitchFamily="34" charset="0"/>
            </a:endParaRPr>
          </a:p>
          <a:p>
            <a:pPr lvl="0" algn="just" eaLnBrk="1" hangingPunct="1">
              <a:buNone/>
            </a:pPr>
            <a:r>
              <a:rPr lang="en-GB" sz="1200" dirty="0">
                <a:latin typeface="Garamond" panose="02020404030301010803" pitchFamily="18" charset="0"/>
                <a:cs typeface="Arial" panose="020B0604020202020204" pitchFamily="34" charset="0"/>
              </a:rPr>
              <a:t>Earnings per share (EPS) grew by 33.05%, from ₦1.18 in 9M 2024 to ₦1.57 in 9M 2025. United Capital reported a P/E ratio of 12.20x, a P/BV ratio of 1.50x, a BVPS of ₦12.77, and an MBC Liquidity Factor of 7,057,937 units.</a:t>
            </a:r>
          </a:p>
          <a:p>
            <a:pPr lvl="0" algn="just" eaLnBrk="1" hangingPunct="1">
              <a:buNone/>
            </a:pPr>
            <a:endParaRPr lang="en-US" sz="1200" dirty="0">
              <a:latin typeface="Garamond" panose="02020404030301010803" pitchFamily="18" charset="0"/>
              <a:cs typeface="Arial" panose="020B0604020202020204" pitchFamily="34" charset="0"/>
            </a:endParaRPr>
          </a:p>
          <a:p>
            <a:pPr lvl="0" algn="just" eaLnBrk="1" hangingPunct="1">
              <a:buNone/>
            </a:pPr>
            <a:r>
              <a:rPr lang="en-US" sz="1200" dirty="0">
                <a:latin typeface="Garamond" panose="02020404030301010803" pitchFamily="18" charset="0"/>
                <a:cs typeface="Arial" panose="020B0604020202020204" pitchFamily="34" charset="0"/>
              </a:rPr>
              <a:t>United Capital Plc is engaged in the business of investment banking and provides issuing house, corporate investment advisory services, project finance, debt restructuring, mergers and acquisitions, and debt capital markets activities. UCAP has been recognized for the second consecutive year, as one of Africa's fastest-growing companies by the globally acclaimed news publication, Financial Times. </a:t>
            </a:r>
          </a:p>
          <a:p>
            <a:pPr lvl="0" algn="just" eaLnBrk="1" hangingPunct="1">
              <a:buNone/>
            </a:pPr>
            <a:endParaRPr lang="en-US" sz="1200" dirty="0">
              <a:latin typeface="Garamond" panose="02020404030301010803" pitchFamily="18" charset="0"/>
              <a:cs typeface="Arial" panose="020B0604020202020204" pitchFamily="34" charset="0"/>
            </a:endParaRPr>
          </a:p>
        </p:txBody>
      </p:sp>
      <p:graphicFrame>
        <p:nvGraphicFramePr>
          <p:cNvPr id="5" name="Chart 4">
            <a:extLst>
              <a:ext uri="{FF2B5EF4-FFF2-40B4-BE49-F238E27FC236}">
                <a16:creationId xmlns:a16="http://schemas.microsoft.com/office/drawing/2014/main" id="{26145728-4030-C41D-20C1-A97438EEA31D}"/>
              </a:ext>
            </a:extLst>
          </p:cNvPr>
          <p:cNvGraphicFramePr>
            <a:graphicFrameLocks/>
          </p:cNvGraphicFramePr>
          <p:nvPr/>
        </p:nvGraphicFramePr>
        <p:xfrm>
          <a:off x="6531128" y="2576605"/>
          <a:ext cx="4838831" cy="26700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615773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ekly Stock Recommendation Template" id="{F775D93C-45BD-45D8-8A81-39F50DB2595A}" vid="{39537EC5-60F1-4712-BF3B-BC02725ED6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Weekly Stock Recommendation Template</Template>
  <TotalTime>25872</TotalTime>
  <Words>4739</Words>
  <Application>Microsoft Office PowerPoint</Application>
  <PresentationFormat>Widescreen</PresentationFormat>
  <Paragraphs>435</Paragraphs>
  <Slides>15</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Algerian</vt:lpstr>
      <vt:lpstr>Aptos</vt:lpstr>
      <vt:lpstr>Aptos Display</vt:lpstr>
      <vt:lpstr>Arial</vt:lpstr>
      <vt:lpstr>Calibri</vt:lpstr>
      <vt:lpstr>Century Gothic</vt:lpstr>
      <vt:lpstr>Garamond</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MBC Research</dc:creator>
  <cp:lastModifiedBy>MBC Research</cp:lastModifiedBy>
  <cp:revision>89</cp:revision>
  <cp:lastPrinted>2025-02-04T11:08:53Z</cp:lastPrinted>
  <dcterms:created xsi:type="dcterms:W3CDTF">2025-02-09T22:01:15Z</dcterms:created>
  <dcterms:modified xsi:type="dcterms:W3CDTF">2026-02-23T10:11:11Z</dcterms:modified>
</cp:coreProperties>
</file>